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3" r:id="rId25"/>
    <p:sldId id="284" r:id="rId26"/>
    <p:sldId id="285" r:id="rId27"/>
    <p:sldId id="287" r:id="rId28"/>
    <p:sldId id="288" r:id="rId29"/>
    <p:sldId id="289" r:id="rId30"/>
    <p:sldId id="301" r:id="rId31"/>
    <p:sldId id="290" r:id="rId32"/>
    <p:sldId id="303" r:id="rId33"/>
    <p:sldId id="291" r:id="rId34"/>
    <p:sldId id="292" r:id="rId35"/>
    <p:sldId id="293" r:id="rId36"/>
    <p:sldId id="294" r:id="rId37"/>
    <p:sldId id="295" r:id="rId38"/>
    <p:sldId id="296" r:id="rId39"/>
    <p:sldId id="302" r:id="rId40"/>
    <p:sldId id="297" r:id="rId41"/>
    <p:sldId id="298" r:id="rId42"/>
    <p:sldId id="310" r:id="rId43"/>
    <p:sldId id="299" r:id="rId44"/>
    <p:sldId id="300" r:id="rId45"/>
    <p:sldId id="305" r:id="rId46"/>
    <p:sldId id="307" r:id="rId47"/>
    <p:sldId id="306" r:id="rId48"/>
    <p:sldId id="304" r:id="rId49"/>
    <p:sldId id="308" r:id="rId50"/>
    <p:sldId id="309" r:id="rId51"/>
    <p:sldId id="286"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13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33.JPG>
</file>

<file path=ppt/media/image34.jpg>
</file>

<file path=ppt/media/image35.png>
</file>

<file path=ppt/media/image36.png>
</file>

<file path=ppt/media/image37.png>
</file>

<file path=ppt/media/image38.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1875D9-D295-476D-8855-8098EB0209E6}" type="datetimeFigureOut">
              <a:rPr lang="en-IN" smtClean="0"/>
              <a:t>18-12-2023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571B73-E3AB-4E06-9808-6FDB666D97B0}" type="slidenum">
              <a:rPr lang="en-IN" smtClean="0"/>
              <a:t>‹#›</a:t>
            </a:fld>
            <a:endParaRPr lang="en-IN"/>
          </a:p>
        </p:txBody>
      </p:sp>
    </p:spTree>
    <p:extLst>
      <p:ext uri="{BB962C8B-B14F-4D97-AF65-F5344CB8AC3E}">
        <p14:creationId xmlns:p14="http://schemas.microsoft.com/office/powerpoint/2010/main" val="4133070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3dd6a0f431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 name="Google Shape;197;g23dd6a0f431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5d6bbe863_2_77: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05d6bbe863_2_77: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g205d6bbe863_2_77: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05d6bbe863_2_33: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05d6bbe863_2_33: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1" name="Google Shape;241;g205d6bbe863_2_33: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205d6bbe863_2_38: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205d6bbe863_2_38: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0" name="Google Shape;250;g205d6bbe863_2_38: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20283619dfb_1_20: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0283619dfb_1_20: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9" name="Google Shape;259;g20283619dfb_1_20: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0283619dfb_0_1: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0283619dfb_0_1: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6" name="Google Shape;266;g20283619dfb_0_1: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20283619dfb_0_17: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20283619dfb_0_17: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4" name="Google Shape;274;g20283619dfb_0_17: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20283619dfb_0_24: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20283619dfb_0_24: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g20283619dfb_0_24: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205d6bbe863_0_0: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205d6bbe863_0_0: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5" name="Google Shape;295;g205d6bbe863_0_0: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05d6bbe863_0_18: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05d6bbe863_0_18: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4" name="Google Shape;304;g205d6bbe863_0_18: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0283619dfb_2_11: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0283619dfb_2_11: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1" name="Google Shape;311;g20283619dfb_2_11: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2: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2: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205d6bbe863_2_25: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205d6bbe863_2_25: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8" name="Google Shape;318;g205d6bbe863_2_25: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05d6bbe863_2_8: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205d6bbe863_2_8: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5" name="Google Shape;325;g205d6bbe863_2_8: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05d6bbe863_0_10: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05d6bbe863_0_10: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g205d6bbe863_0_10: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05d6bbe863_1_14: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05d6bbe863_1_14: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0" name="Google Shape;340;g205d6bbe863_1_14: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18: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1" name="Google Shape;371;p18: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0283619dfb_2_17: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0283619dfb_2_17: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8" name="Google Shape;378;g20283619dfb_2_17: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20283619dfb_2_23: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20283619dfb_2_23: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6" name="Google Shape;386;g20283619dfb_2_23: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31: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3" name="Google Shape;393;p31: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3: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3: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4: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4: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0: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95" name="Google Shape;195;p10: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05d6bbe863_2_20: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05d6bbe863_2_20: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g205d6bbe863_2_20: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0283619dfb_1_7: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0283619dfb_1_7: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1" name="Google Shape;211;g20283619dfb_1_7: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0283619dfb_0_11: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0283619dfb_0_11: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g20283619dfb_0_11: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05d6bbe863_2_55: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05d6bbe863_2_55: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g205d6bbe863_2_55: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A2B4F-FA62-C2CB-17AC-FCA99D1330D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91F797C-9516-906B-F183-2D6F544BF3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2617731-DC2C-DEEE-0654-16488BEE0367}"/>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5" name="Footer Placeholder 4">
            <a:extLst>
              <a:ext uri="{FF2B5EF4-FFF2-40B4-BE49-F238E27FC236}">
                <a16:creationId xmlns:a16="http://schemas.microsoft.com/office/drawing/2014/main" id="{BF058F69-5AAC-3E73-0964-9E48827761F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8D55DFA-A416-87B3-46E2-14E78CE9494D}"/>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3922952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55837-7468-8603-BF8C-0E27D32FEEC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DC3E80-B210-5370-FA99-6264C46EDC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75EE13-FD06-D895-506F-BD868196BD77}"/>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5" name="Footer Placeholder 4">
            <a:extLst>
              <a:ext uri="{FF2B5EF4-FFF2-40B4-BE49-F238E27FC236}">
                <a16:creationId xmlns:a16="http://schemas.microsoft.com/office/drawing/2014/main" id="{B7815300-4D9D-46F8-D2CD-E4F549D61A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10FC9B-0D41-7E06-29CC-14B41AE2FD7C}"/>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3376938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048F52-5834-48D6-A55F-E98EA371CBA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2802E9-114E-22F8-55C8-F998E74D2F7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B35933D-6D39-F1EE-C250-0EAAAFC0663A}"/>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5" name="Footer Placeholder 4">
            <a:extLst>
              <a:ext uri="{FF2B5EF4-FFF2-40B4-BE49-F238E27FC236}">
                <a16:creationId xmlns:a16="http://schemas.microsoft.com/office/drawing/2014/main" id="{34B4656D-461D-97D9-DFF9-B1D23D018B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0F4C2E-A2C1-DBA6-734A-E811268B638B}"/>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8970182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97"/>
        <p:cNvGrpSpPr/>
        <p:nvPr/>
      </p:nvGrpSpPr>
      <p:grpSpPr>
        <a:xfrm>
          <a:off x="0" y="0"/>
          <a:ext cx="0" cy="0"/>
          <a:chOff x="0" y="0"/>
          <a:chExt cx="0" cy="0"/>
        </a:xfrm>
      </p:grpSpPr>
      <p:grpSp>
        <p:nvGrpSpPr>
          <p:cNvPr id="98" name="Google Shape;98;p16"/>
          <p:cNvGrpSpPr/>
          <p:nvPr/>
        </p:nvGrpSpPr>
        <p:grpSpPr>
          <a:xfrm>
            <a:off x="2778517" y="6550672"/>
            <a:ext cx="9413483" cy="48665"/>
            <a:chOff x="2083888" y="6550671"/>
            <a:chExt cx="7060112" cy="48665"/>
          </a:xfrm>
        </p:grpSpPr>
        <p:sp>
          <p:nvSpPr>
            <p:cNvPr id="99" name="Google Shape;99;p16"/>
            <p:cNvSpPr/>
            <p:nvPr/>
          </p:nvSpPr>
          <p:spPr>
            <a:xfrm>
              <a:off x="4630476" y="6550672"/>
              <a:ext cx="2328591" cy="48664"/>
            </a:xfrm>
            <a:prstGeom prst="rect">
              <a:avLst/>
            </a:prstGeom>
            <a:solidFill>
              <a:srgbClr val="76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0" name="Google Shape;100;p16"/>
            <p:cNvSpPr/>
            <p:nvPr/>
          </p:nvSpPr>
          <p:spPr>
            <a:xfrm>
              <a:off x="6907874" y="6550671"/>
              <a:ext cx="2236126" cy="45719"/>
            </a:xfrm>
            <a:prstGeom prst="rect">
              <a:avLst/>
            </a:prstGeom>
            <a:solidFill>
              <a:srgbClr val="E31C2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1" name="Google Shape;101;p16"/>
            <p:cNvSpPr/>
            <p:nvPr/>
          </p:nvSpPr>
          <p:spPr>
            <a:xfrm>
              <a:off x="2083888" y="6550672"/>
              <a:ext cx="2580680" cy="48664"/>
            </a:xfrm>
            <a:prstGeom prst="rect">
              <a:avLst/>
            </a:prstGeom>
            <a:solidFill>
              <a:srgbClr val="FCB0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pic>
        <p:nvPicPr>
          <p:cNvPr id="102" name="Google Shape;102;p16" descr="Picture 7.png"/>
          <p:cNvPicPr preferRelativeResize="0"/>
          <p:nvPr/>
        </p:nvPicPr>
        <p:blipFill rotWithShape="1">
          <a:blip r:embed="rId2">
            <a:alphaModFix/>
          </a:blip>
          <a:srcRect l="1923" b="5335"/>
          <a:stretch/>
        </p:blipFill>
        <p:spPr>
          <a:xfrm>
            <a:off x="8839201" y="-1"/>
            <a:ext cx="2924257" cy="692697"/>
          </a:xfrm>
          <a:prstGeom prst="rect">
            <a:avLst/>
          </a:prstGeom>
          <a:noFill/>
          <a:ln>
            <a:noFill/>
          </a:ln>
        </p:spPr>
      </p:pic>
      <p:grpSp>
        <p:nvGrpSpPr>
          <p:cNvPr id="103" name="Google Shape;103;p16"/>
          <p:cNvGrpSpPr/>
          <p:nvPr/>
        </p:nvGrpSpPr>
        <p:grpSpPr>
          <a:xfrm>
            <a:off x="2844800" y="6553201"/>
            <a:ext cx="9347201" cy="45719"/>
            <a:chOff x="1905000" y="6553200"/>
            <a:chExt cx="7010400" cy="45719"/>
          </a:xfrm>
        </p:grpSpPr>
        <p:sp>
          <p:nvSpPr>
            <p:cNvPr id="104" name="Google Shape;104;p16"/>
            <p:cNvSpPr/>
            <p:nvPr/>
          </p:nvSpPr>
          <p:spPr>
            <a:xfrm>
              <a:off x="4267200" y="6553200"/>
              <a:ext cx="2328591"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5" name="Google Shape;105;p16"/>
            <p:cNvSpPr/>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6" name="Google Shape;106;p16"/>
            <p:cNvSpPr/>
            <p:nvPr/>
          </p:nvSpPr>
          <p:spPr>
            <a:xfrm>
              <a:off x="6586809" y="6553200"/>
              <a:ext cx="2328591"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107" name="Google Shape;107;p16"/>
          <p:cNvGrpSpPr/>
          <p:nvPr/>
        </p:nvGrpSpPr>
        <p:grpSpPr>
          <a:xfrm>
            <a:off x="0" y="1295401"/>
            <a:ext cx="9347201" cy="45719"/>
            <a:chOff x="1905000" y="6553200"/>
            <a:chExt cx="7010400" cy="45719"/>
          </a:xfrm>
        </p:grpSpPr>
        <p:sp>
          <p:nvSpPr>
            <p:cNvPr id="108" name="Google Shape;108;p16"/>
            <p:cNvSpPr/>
            <p:nvPr/>
          </p:nvSpPr>
          <p:spPr>
            <a:xfrm>
              <a:off x="4267200" y="6553200"/>
              <a:ext cx="2328591"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9" name="Google Shape;109;p16"/>
            <p:cNvSpPr/>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0" name="Google Shape;110;p16"/>
            <p:cNvSpPr/>
            <p:nvPr/>
          </p:nvSpPr>
          <p:spPr>
            <a:xfrm>
              <a:off x="6586809" y="6553200"/>
              <a:ext cx="2328591"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11" name="Google Shape;111;p16"/>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lvl1pPr marL="457200" lvl="0" indent="-228600" algn="l">
              <a:lnSpc>
                <a:spcPct val="100000"/>
              </a:lnSpc>
              <a:spcBef>
                <a:spcPts val="0"/>
              </a:spcBef>
              <a:spcAft>
                <a:spcPts val="0"/>
              </a:spcAft>
              <a:buClr>
                <a:schemeClr val="dk1"/>
              </a:buClr>
              <a:buSzPts val="3600"/>
              <a:buNone/>
              <a:defRPr sz="3600" b="1">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16"/>
          <p:cNvSpPr txBox="1">
            <a:spLocks noGrp="1"/>
          </p:cNvSpPr>
          <p:nvPr>
            <p:ph type="ftr" idx="11"/>
          </p:nvPr>
        </p:nvSpPr>
        <p:spPr>
          <a:xfrm>
            <a:off x="0" y="6554056"/>
            <a:ext cx="12192000" cy="303943"/>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14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13" name="Google Shape;113;p16"/>
          <p:cNvSpPr txBox="1">
            <a:spLocks noGrp="1"/>
          </p:cNvSpPr>
          <p:nvPr>
            <p:ph type="sldNum" idx="12"/>
          </p:nvPr>
        </p:nvSpPr>
        <p:spPr>
          <a:xfrm>
            <a:off x="11815" y="6554055"/>
            <a:ext cx="12180184" cy="26161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extLst>
      <p:ext uri="{BB962C8B-B14F-4D97-AF65-F5344CB8AC3E}">
        <p14:creationId xmlns:p14="http://schemas.microsoft.com/office/powerpoint/2010/main" val="34827110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4"/>
          <p:cNvSpPr/>
          <p:nvPr/>
        </p:nvSpPr>
        <p:spPr>
          <a:xfrm>
            <a:off x="0" y="3212567"/>
            <a:ext cx="11582400" cy="3124000"/>
          </a:xfrm>
          <a:prstGeom prst="rect">
            <a:avLst/>
          </a:prstGeom>
          <a:solidFill>
            <a:srgbClr val="10114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rgbClr val="FFFFFF"/>
              </a:solidFill>
              <a:latin typeface="Arial"/>
              <a:ea typeface="Arial"/>
              <a:cs typeface="Arial"/>
              <a:sym typeface="Arial"/>
            </a:endParaRPr>
          </a:p>
        </p:txBody>
      </p:sp>
      <p:sp>
        <p:nvSpPr>
          <p:cNvPr id="58" name="Google Shape;58;p14"/>
          <p:cNvSpPr/>
          <p:nvPr/>
        </p:nvSpPr>
        <p:spPr>
          <a:xfrm>
            <a:off x="3860800" y="6336333"/>
            <a:ext cx="3860800" cy="76000"/>
          </a:xfrm>
          <a:prstGeom prst="rect">
            <a:avLst/>
          </a:prstGeom>
          <a:solidFill>
            <a:srgbClr val="76C2E5"/>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rgbClr val="FFFFFF"/>
              </a:solidFill>
              <a:latin typeface="Calibri"/>
              <a:ea typeface="Calibri"/>
              <a:cs typeface="Calibri"/>
              <a:sym typeface="Calibri"/>
            </a:endParaRPr>
          </a:p>
        </p:txBody>
      </p:sp>
      <p:sp>
        <p:nvSpPr>
          <p:cNvPr id="59" name="Google Shape;59;p14"/>
          <p:cNvSpPr/>
          <p:nvPr/>
        </p:nvSpPr>
        <p:spPr>
          <a:xfrm>
            <a:off x="-19821" y="6336345"/>
            <a:ext cx="3860800" cy="76000"/>
          </a:xfrm>
          <a:prstGeom prst="rect">
            <a:avLst/>
          </a:prstGeom>
          <a:solidFill>
            <a:srgbClr val="FCB017"/>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rgbClr val="FFFFFF"/>
              </a:solidFill>
              <a:latin typeface="Calibri"/>
              <a:ea typeface="Calibri"/>
              <a:cs typeface="Calibri"/>
              <a:sym typeface="Calibri"/>
            </a:endParaRPr>
          </a:p>
        </p:txBody>
      </p:sp>
      <p:sp>
        <p:nvSpPr>
          <p:cNvPr id="60" name="Google Shape;60;p14"/>
          <p:cNvSpPr/>
          <p:nvPr/>
        </p:nvSpPr>
        <p:spPr>
          <a:xfrm>
            <a:off x="7721600" y="6336333"/>
            <a:ext cx="3860800" cy="76000"/>
          </a:xfrm>
          <a:prstGeom prst="rect">
            <a:avLst/>
          </a:prstGeom>
          <a:solidFill>
            <a:srgbClr val="FF0000"/>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rgbClr val="FFFFFF"/>
              </a:solidFill>
              <a:latin typeface="Calibri"/>
              <a:ea typeface="Calibri"/>
              <a:cs typeface="Calibri"/>
              <a:sym typeface="Calibri"/>
            </a:endParaRPr>
          </a:p>
        </p:txBody>
      </p:sp>
      <p:sp>
        <p:nvSpPr>
          <p:cNvPr id="61" name="Google Shape;61;p14"/>
          <p:cNvSpPr txBox="1">
            <a:spLocks noGrp="1"/>
          </p:cNvSpPr>
          <p:nvPr>
            <p:ph type="body" idx="1"/>
          </p:nvPr>
        </p:nvSpPr>
        <p:spPr>
          <a:xfrm>
            <a:off x="3352800" y="5410200"/>
            <a:ext cx="8026400" cy="533600"/>
          </a:xfrm>
          <a:prstGeom prst="rect">
            <a:avLst/>
          </a:prstGeom>
          <a:noFill/>
          <a:ln>
            <a:noFill/>
          </a:ln>
        </p:spPr>
        <p:txBody>
          <a:bodyPr spcFirstLastPara="1" wrap="square" lIns="91425" tIns="45700" rIns="91425" bIns="45700" anchor="b" anchorCtr="0">
            <a:noAutofit/>
          </a:bodyPr>
          <a:lstStyle>
            <a:lvl1pPr marL="609585" lvl="0" indent="-304792" algn="r" rtl="0">
              <a:lnSpc>
                <a:spcPct val="100000"/>
              </a:lnSpc>
              <a:spcBef>
                <a:spcPts val="0"/>
              </a:spcBef>
              <a:spcAft>
                <a:spcPts val="0"/>
              </a:spcAft>
              <a:buClr>
                <a:schemeClr val="lt1"/>
              </a:buClr>
              <a:buSzPts val="1800"/>
              <a:buNone/>
              <a:defRPr sz="2400">
                <a:solidFill>
                  <a:schemeClr val="lt1"/>
                </a:solidFill>
              </a:defRPr>
            </a:lvl1pPr>
            <a:lvl2pPr marL="1219170" lvl="1" indent="-457189" algn="l" rtl="0">
              <a:spcBef>
                <a:spcPts val="480"/>
              </a:spcBef>
              <a:spcAft>
                <a:spcPts val="0"/>
              </a:spcAft>
              <a:buClr>
                <a:schemeClr val="dk1"/>
              </a:buClr>
              <a:buSzPts val="1800"/>
              <a:buChar char="–"/>
              <a:defRPr/>
            </a:lvl2pPr>
            <a:lvl3pPr marL="1828754" lvl="2" indent="-457189" algn="l" rtl="0">
              <a:spcBef>
                <a:spcPts val="480"/>
              </a:spcBef>
              <a:spcAft>
                <a:spcPts val="0"/>
              </a:spcAft>
              <a:buClr>
                <a:schemeClr val="dk1"/>
              </a:buClr>
              <a:buSzPts val="1800"/>
              <a:buChar char="•"/>
              <a:defRPr/>
            </a:lvl3pPr>
            <a:lvl4pPr marL="2438339" lvl="3" indent="-457189" algn="l" rtl="0">
              <a:spcBef>
                <a:spcPts val="480"/>
              </a:spcBef>
              <a:spcAft>
                <a:spcPts val="0"/>
              </a:spcAft>
              <a:buClr>
                <a:schemeClr val="dk1"/>
              </a:buClr>
              <a:buSzPts val="1800"/>
              <a:buChar char="–"/>
              <a:defRPr/>
            </a:lvl4pPr>
            <a:lvl5pPr marL="3047924" lvl="4" indent="-457189" algn="l" rtl="0">
              <a:spcBef>
                <a:spcPts val="480"/>
              </a:spcBef>
              <a:spcAft>
                <a:spcPts val="0"/>
              </a:spcAft>
              <a:buClr>
                <a:schemeClr val="dk1"/>
              </a:buClr>
              <a:buSzPts val="1800"/>
              <a:buChar char="»"/>
              <a:defRPr/>
            </a:lvl5pPr>
            <a:lvl6pPr marL="3657509" lvl="5" indent="-457189" algn="l" rtl="0">
              <a:spcBef>
                <a:spcPts val="480"/>
              </a:spcBef>
              <a:spcAft>
                <a:spcPts val="0"/>
              </a:spcAft>
              <a:buClr>
                <a:schemeClr val="dk1"/>
              </a:buClr>
              <a:buSzPts val="1800"/>
              <a:buChar char="•"/>
              <a:defRPr/>
            </a:lvl6pPr>
            <a:lvl7pPr marL="4267093" lvl="6" indent="-457189" algn="l" rtl="0">
              <a:spcBef>
                <a:spcPts val="480"/>
              </a:spcBef>
              <a:spcAft>
                <a:spcPts val="0"/>
              </a:spcAft>
              <a:buClr>
                <a:schemeClr val="dk1"/>
              </a:buClr>
              <a:buSzPts val="1800"/>
              <a:buChar char="•"/>
              <a:defRPr/>
            </a:lvl7pPr>
            <a:lvl8pPr marL="4876678" lvl="7" indent="-457189" algn="l" rtl="0">
              <a:spcBef>
                <a:spcPts val="480"/>
              </a:spcBef>
              <a:spcAft>
                <a:spcPts val="0"/>
              </a:spcAft>
              <a:buClr>
                <a:schemeClr val="dk1"/>
              </a:buClr>
              <a:buSzPts val="1800"/>
              <a:buChar char="•"/>
              <a:defRPr/>
            </a:lvl8pPr>
            <a:lvl9pPr marL="5486263" lvl="8" indent="-457189" algn="l" rtl="0">
              <a:spcBef>
                <a:spcPts val="480"/>
              </a:spcBef>
              <a:spcAft>
                <a:spcPts val="0"/>
              </a:spcAft>
              <a:buClr>
                <a:schemeClr val="dk1"/>
              </a:buClr>
              <a:buSzPts val="1800"/>
              <a:buChar char="•"/>
              <a:defRPr/>
            </a:lvl9pPr>
          </a:lstStyle>
          <a:p>
            <a:endParaRPr/>
          </a:p>
        </p:txBody>
      </p:sp>
      <p:sp>
        <p:nvSpPr>
          <p:cNvPr id="62" name="Google Shape;62;p14"/>
          <p:cNvSpPr txBox="1">
            <a:spLocks noGrp="1"/>
          </p:cNvSpPr>
          <p:nvPr>
            <p:ph type="title"/>
          </p:nvPr>
        </p:nvSpPr>
        <p:spPr>
          <a:xfrm>
            <a:off x="3352800" y="3886200"/>
            <a:ext cx="8026400" cy="1524000"/>
          </a:xfrm>
          <a:prstGeom prst="rect">
            <a:avLst/>
          </a:prstGeom>
          <a:noFill/>
          <a:ln>
            <a:noFill/>
          </a:ln>
        </p:spPr>
        <p:txBody>
          <a:bodyPr spcFirstLastPara="1" wrap="square" lIns="91425" tIns="45700" rIns="91425" bIns="45700" anchor="ctr" anchorCtr="0">
            <a:noAutofit/>
          </a:bodyPr>
          <a:lstStyle>
            <a:lvl1pPr lvl="0" algn="l" rtl="0">
              <a:lnSpc>
                <a:spcPct val="90909"/>
              </a:lnSpc>
              <a:spcBef>
                <a:spcPts val="0"/>
              </a:spcBef>
              <a:spcAft>
                <a:spcPts val="0"/>
              </a:spcAft>
              <a:buClr>
                <a:schemeClr val="lt1"/>
              </a:buClr>
              <a:buSzPts val="4400"/>
              <a:buFont typeface="Arial"/>
              <a:buNone/>
              <a:defRPr sz="5867">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63" name="Google Shape;63;p14" descr="BITS_university_logo_whitevert.png"/>
          <p:cNvPicPr preferRelativeResize="0"/>
          <p:nvPr/>
        </p:nvPicPr>
        <p:blipFill rotWithShape="1">
          <a:blip r:embed="rId3">
            <a:alphaModFix/>
          </a:blip>
          <a:srcRect b="28591"/>
          <a:stretch/>
        </p:blipFill>
        <p:spPr>
          <a:xfrm>
            <a:off x="101600" y="3352800"/>
            <a:ext cx="2743200" cy="1980000"/>
          </a:xfrm>
          <a:prstGeom prst="rect">
            <a:avLst/>
          </a:prstGeom>
          <a:noFill/>
          <a:ln>
            <a:noFill/>
          </a:ln>
        </p:spPr>
      </p:pic>
      <p:sp>
        <p:nvSpPr>
          <p:cNvPr id="64" name="Google Shape;64;p14"/>
          <p:cNvSpPr txBox="1"/>
          <p:nvPr/>
        </p:nvSpPr>
        <p:spPr>
          <a:xfrm>
            <a:off x="-101600" y="5257800"/>
            <a:ext cx="2946400" cy="718155"/>
          </a:xfrm>
          <a:prstGeom prst="rect">
            <a:avLst/>
          </a:prstGeom>
          <a:noFill/>
          <a:ln>
            <a:noFill/>
          </a:ln>
        </p:spPr>
        <p:txBody>
          <a:bodyPr spcFirstLastPara="1" wrap="square" lIns="121900" tIns="60933" rIns="121900" bIns="60933" anchor="t" anchorCtr="0">
            <a:spAutoFit/>
          </a:bodyPr>
          <a:lstStyle/>
          <a:p>
            <a:pPr marL="0" marR="0" lvl="0" indent="0" algn="ctr" rtl="0">
              <a:spcBef>
                <a:spcPts val="0"/>
              </a:spcBef>
              <a:spcAft>
                <a:spcPts val="0"/>
              </a:spcAft>
              <a:buNone/>
            </a:pPr>
            <a:r>
              <a:rPr lang="en" sz="3867" b="1" i="0" u="none" strike="noStrike" cap="none">
                <a:solidFill>
                  <a:srgbClr val="FFFFFF"/>
                </a:solidFill>
                <a:latin typeface="Arial"/>
                <a:ea typeface="Arial"/>
                <a:cs typeface="Arial"/>
                <a:sym typeface="Arial"/>
              </a:rPr>
              <a:t>BITS</a:t>
            </a:r>
            <a:r>
              <a:rPr lang="en" sz="3867" b="0" i="0" u="none" strike="noStrike" cap="none">
                <a:solidFill>
                  <a:srgbClr val="FFFFFF"/>
                </a:solidFill>
                <a:latin typeface="Arial"/>
                <a:ea typeface="Arial"/>
                <a:cs typeface="Arial"/>
                <a:sym typeface="Arial"/>
              </a:rPr>
              <a:t> Pilani</a:t>
            </a:r>
            <a:endParaRPr sz="2400"/>
          </a:p>
        </p:txBody>
      </p:sp>
      <p:sp>
        <p:nvSpPr>
          <p:cNvPr id="65" name="Google Shape;65;p14"/>
          <p:cNvSpPr txBox="1"/>
          <p:nvPr/>
        </p:nvSpPr>
        <p:spPr>
          <a:xfrm>
            <a:off x="203200" y="5745868"/>
            <a:ext cx="2540000" cy="369277"/>
          </a:xfrm>
          <a:prstGeom prst="rect">
            <a:avLst/>
          </a:prstGeom>
          <a:noFill/>
          <a:ln>
            <a:noFill/>
          </a:ln>
        </p:spPr>
        <p:txBody>
          <a:bodyPr spcFirstLastPara="1" wrap="square" lIns="121900" tIns="60933" rIns="121900" bIns="60933" anchor="t" anchorCtr="0">
            <a:spAutoFit/>
          </a:bodyPr>
          <a:lstStyle/>
          <a:p>
            <a:pPr marL="0" marR="0" lvl="0" indent="0" algn="l" rtl="0">
              <a:spcBef>
                <a:spcPts val="0"/>
              </a:spcBef>
              <a:spcAft>
                <a:spcPts val="0"/>
              </a:spcAft>
              <a:buNone/>
            </a:pPr>
            <a:r>
              <a:rPr lang="en" sz="1600" b="0" i="0" u="none" strike="noStrike" cap="none">
                <a:solidFill>
                  <a:srgbClr val="FFFFFF"/>
                </a:solidFill>
                <a:latin typeface="Arial"/>
                <a:ea typeface="Arial"/>
                <a:cs typeface="Arial"/>
                <a:sym typeface="Arial"/>
              </a:rPr>
              <a:t>Pilani Campus</a:t>
            </a:r>
            <a:endParaRPr sz="2400"/>
          </a:p>
        </p:txBody>
      </p:sp>
    </p:spTree>
    <p:extLst>
      <p:ext uri="{BB962C8B-B14F-4D97-AF65-F5344CB8AC3E}">
        <p14:creationId xmlns:p14="http://schemas.microsoft.com/office/powerpoint/2010/main" val="3227389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6343F-9076-CFDF-8CF8-0CDD980BCB8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27C406B-D995-0742-8692-B6215B0786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9DA741E-5614-B3B6-D142-CC8E0E12DB91}"/>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5" name="Footer Placeholder 4">
            <a:extLst>
              <a:ext uri="{FF2B5EF4-FFF2-40B4-BE49-F238E27FC236}">
                <a16:creationId xmlns:a16="http://schemas.microsoft.com/office/drawing/2014/main" id="{E06EA3E1-3059-E632-B830-99C685C80A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0FE05F-4B5D-7CE7-156C-826E904734C5}"/>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2011471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4595F-5F51-CC91-CE4A-02AFE0CE29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CCB92DE-3753-190A-4E50-55E29B39EC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EE7DB73-42C1-13C9-F71E-3470301E70F7}"/>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5" name="Footer Placeholder 4">
            <a:extLst>
              <a:ext uri="{FF2B5EF4-FFF2-40B4-BE49-F238E27FC236}">
                <a16:creationId xmlns:a16="http://schemas.microsoft.com/office/drawing/2014/main" id="{C72CEDC2-8137-B824-DF29-A72AEC9A0C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312C5CE-5A0F-CEE7-A19D-6E8CEE4ECF0B}"/>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3907959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B6BCB-0334-0B1F-71A7-BE5532B01DB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A54F667-2ED3-3EFC-C854-8429B6B349B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D8CEFAE-6FA0-4076-5692-16AFBF4DBD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E9D0108-9877-D154-556C-FB6578D04CDA}"/>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6" name="Footer Placeholder 5">
            <a:extLst>
              <a:ext uri="{FF2B5EF4-FFF2-40B4-BE49-F238E27FC236}">
                <a16:creationId xmlns:a16="http://schemas.microsoft.com/office/drawing/2014/main" id="{F898EFEF-C7C8-3C48-9326-B0CE5CC693C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5CA66F8-322B-1F9C-1BB6-B5C8ADBD2641}"/>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497808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E334C-7CE8-9542-F556-63E3FCE66C4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56E25D6-101B-C831-BFD3-77BCB8C1D5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3B427DF-650F-0FE9-DD6A-9E5F1E965CB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C754085-AB1D-EF49-3279-0D7A5E6DB7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5E10C2-53D4-429B-221A-B9453BC179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27B0B59-8F64-5DCE-B66D-2572ABCA61F0}"/>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8" name="Footer Placeholder 7">
            <a:extLst>
              <a:ext uri="{FF2B5EF4-FFF2-40B4-BE49-F238E27FC236}">
                <a16:creationId xmlns:a16="http://schemas.microsoft.com/office/drawing/2014/main" id="{441A6C1F-9C13-193F-D92A-8548B019438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8051536-63BE-CE2D-4FBA-CF9A4E8F6884}"/>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1491597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8CD30-8059-35E0-87F7-80879E114CE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6C3A4C1-39C0-FAE6-C5B8-B23276D61857}"/>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4" name="Footer Placeholder 3">
            <a:extLst>
              <a:ext uri="{FF2B5EF4-FFF2-40B4-BE49-F238E27FC236}">
                <a16:creationId xmlns:a16="http://schemas.microsoft.com/office/drawing/2014/main" id="{C1D96BCA-802B-F6F3-2AF4-98943AA8B27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680E872-F722-7FEF-49C2-0B395924DDA9}"/>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30281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EEDF48-E520-A6DD-299A-221B2BA5F609}"/>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3" name="Footer Placeholder 2">
            <a:extLst>
              <a:ext uri="{FF2B5EF4-FFF2-40B4-BE49-F238E27FC236}">
                <a16:creationId xmlns:a16="http://schemas.microsoft.com/office/drawing/2014/main" id="{03E2E774-5F3C-B0EF-4E82-263FBE63C40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C66087B-00CD-157D-1BA9-8A1C66B36F94}"/>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4060180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A9EFD-C9C6-2841-8C26-BB1D574CBD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19D84A3-FAA3-22B4-60EA-E056F22063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2F6F99-DC28-5F1F-D97F-11D7AC710E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C11049-5E5C-40A0-1328-465741B4AEA2}"/>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6" name="Footer Placeholder 5">
            <a:extLst>
              <a:ext uri="{FF2B5EF4-FFF2-40B4-BE49-F238E27FC236}">
                <a16:creationId xmlns:a16="http://schemas.microsoft.com/office/drawing/2014/main" id="{1CBC92FD-2FD1-195A-5A30-B8E4D1C0136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D6EA57B-6756-A4CA-3495-327C3F4FE523}"/>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2615270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F06A5-7598-8099-576C-5EA37B8A58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40F9DF6-EC38-0DA4-D864-A65FC132AA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DCC8599-A2AB-3D04-29A0-9C4E8331E5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50CFEF-D8EF-9B44-A332-87BBABC00DA4}"/>
              </a:ext>
            </a:extLst>
          </p:cNvPr>
          <p:cNvSpPr>
            <a:spLocks noGrp="1"/>
          </p:cNvSpPr>
          <p:nvPr>
            <p:ph type="dt" sz="half" idx="10"/>
          </p:nvPr>
        </p:nvSpPr>
        <p:spPr/>
        <p:txBody>
          <a:bodyPr/>
          <a:lstStyle/>
          <a:p>
            <a:fld id="{4EFD0EEE-148C-4786-A9D5-5B566823B074}" type="datetimeFigureOut">
              <a:rPr lang="en-IN" smtClean="0"/>
              <a:t>18-12-2023</a:t>
            </a:fld>
            <a:endParaRPr lang="en-IN"/>
          </a:p>
        </p:txBody>
      </p:sp>
      <p:sp>
        <p:nvSpPr>
          <p:cNvPr id="6" name="Footer Placeholder 5">
            <a:extLst>
              <a:ext uri="{FF2B5EF4-FFF2-40B4-BE49-F238E27FC236}">
                <a16:creationId xmlns:a16="http://schemas.microsoft.com/office/drawing/2014/main" id="{CB8BBCD3-9F64-B765-AD46-F0F2F280F2B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BAFA48-D281-75BD-D68A-970050B33A16}"/>
              </a:ext>
            </a:extLst>
          </p:cNvPr>
          <p:cNvSpPr>
            <a:spLocks noGrp="1"/>
          </p:cNvSpPr>
          <p:nvPr>
            <p:ph type="sldNum" sz="quarter" idx="12"/>
          </p:nvPr>
        </p:nvSpPr>
        <p:spPr/>
        <p:txBody>
          <a:bodyPr/>
          <a:lstStyle/>
          <a:p>
            <a:fld id="{D72DD79E-B47A-45BB-BB29-23C1CC990B1F}" type="slidenum">
              <a:rPr lang="en-IN" smtClean="0"/>
              <a:t>‹#›</a:t>
            </a:fld>
            <a:endParaRPr lang="en-IN"/>
          </a:p>
        </p:txBody>
      </p:sp>
    </p:spTree>
    <p:extLst>
      <p:ext uri="{BB962C8B-B14F-4D97-AF65-F5344CB8AC3E}">
        <p14:creationId xmlns:p14="http://schemas.microsoft.com/office/powerpoint/2010/main" val="11619814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BA5D83-2C52-D0CF-C396-C0D1BAE1D6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7734F26-C3D8-EA96-DB43-F793FD51CE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2382321-73C5-18D7-4142-F0301AA0D6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FD0EEE-148C-4786-A9D5-5B566823B074}" type="datetimeFigureOut">
              <a:rPr lang="en-IN" smtClean="0"/>
              <a:t>18-12-2023</a:t>
            </a:fld>
            <a:endParaRPr lang="en-IN"/>
          </a:p>
        </p:txBody>
      </p:sp>
      <p:sp>
        <p:nvSpPr>
          <p:cNvPr id="5" name="Footer Placeholder 4">
            <a:extLst>
              <a:ext uri="{FF2B5EF4-FFF2-40B4-BE49-F238E27FC236}">
                <a16:creationId xmlns:a16="http://schemas.microsoft.com/office/drawing/2014/main" id="{3EC50AE7-D935-E4A8-FB54-25CB362472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EFEF604-22D1-CABD-9E4F-A50DB6FC43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2DD79E-B47A-45BB-BB29-23C1CC990B1F}" type="slidenum">
              <a:rPr lang="en-IN" smtClean="0"/>
              <a:t>‹#›</a:t>
            </a:fld>
            <a:endParaRPr lang="en-IN"/>
          </a:p>
        </p:txBody>
      </p:sp>
    </p:spTree>
    <p:extLst>
      <p:ext uri="{BB962C8B-B14F-4D97-AF65-F5344CB8AC3E}">
        <p14:creationId xmlns:p14="http://schemas.microsoft.com/office/powerpoint/2010/main" val="23531606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ARM_Holdings" TargetMode="External"/><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17.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2.xml"/><Relationship Id="rId4" Type="http://schemas.openxmlformats.org/officeDocument/2006/relationships/image" Target="../media/image37.png"/></Relationships>
</file>

<file path=ppt/slides/_rels/slide4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5"/>
          <p:cNvSpPr txBox="1">
            <a:spLocks noGrp="1"/>
          </p:cNvSpPr>
          <p:nvPr>
            <p:ph type="title" idx="4294967295"/>
          </p:nvPr>
        </p:nvSpPr>
        <p:spPr>
          <a:xfrm>
            <a:off x="2425600" y="2992525"/>
            <a:ext cx="9144000" cy="1676400"/>
          </a:xfrm>
          <a:prstGeom prst="rect">
            <a:avLst/>
          </a:prstGeom>
          <a:noFill/>
          <a:ln>
            <a:noFill/>
          </a:ln>
        </p:spPr>
        <p:txBody>
          <a:bodyPr spcFirstLastPara="1" vert="horz" wrap="square" lIns="121900" tIns="60933" rIns="121900" bIns="60933" rtlCol="0" anchor="ctr" anchorCtr="0">
            <a:noAutofit/>
          </a:bodyPr>
          <a:lstStyle/>
          <a:p>
            <a:pPr algn="ctr">
              <a:spcBef>
                <a:spcPts val="0"/>
              </a:spcBef>
              <a:buClr>
                <a:schemeClr val="lt1"/>
              </a:buClr>
              <a:buSzPts val="3200"/>
            </a:pPr>
            <a:r>
              <a:rPr lang="en" sz="3600" dirty="0">
                <a:solidFill>
                  <a:schemeClr val="lt1"/>
                </a:solidFill>
              </a:rPr>
              <a:t>Hardware-Software Co-design of K-means algorithm</a:t>
            </a:r>
            <a:endParaRPr sz="3600" dirty="0"/>
          </a:p>
        </p:txBody>
      </p:sp>
      <p:sp>
        <p:nvSpPr>
          <p:cNvPr id="200" name="Google Shape;200;p25"/>
          <p:cNvSpPr txBox="1">
            <a:spLocks noGrp="1"/>
          </p:cNvSpPr>
          <p:nvPr>
            <p:ph type="body" idx="4294967295"/>
          </p:nvPr>
        </p:nvSpPr>
        <p:spPr>
          <a:xfrm>
            <a:off x="5588000" y="5022533"/>
            <a:ext cx="6604000" cy="1219200"/>
          </a:xfrm>
          <a:prstGeom prst="rect">
            <a:avLst/>
          </a:prstGeom>
          <a:noFill/>
          <a:ln>
            <a:noFill/>
          </a:ln>
        </p:spPr>
        <p:txBody>
          <a:bodyPr spcFirstLastPara="1" vert="horz" wrap="square" lIns="121900" tIns="60933" rIns="121900" bIns="60933" rtlCol="0" anchor="b" anchorCtr="0">
            <a:noAutofit/>
          </a:bodyPr>
          <a:lstStyle/>
          <a:p>
            <a:pPr marL="0" indent="0">
              <a:lnSpc>
                <a:spcPct val="128571"/>
              </a:lnSpc>
              <a:spcBef>
                <a:spcPts val="0"/>
              </a:spcBef>
              <a:buClr>
                <a:schemeClr val="lt1"/>
              </a:buClr>
              <a:buSzPts val="1400"/>
              <a:buNone/>
            </a:pPr>
            <a:r>
              <a:rPr lang="en" sz="1867" b="1" dirty="0">
                <a:solidFill>
                  <a:schemeClr val="lt1"/>
                </a:solidFill>
              </a:rPr>
              <a:t>Presented By:</a:t>
            </a:r>
            <a:endParaRPr lang="en-GB" dirty="0"/>
          </a:p>
          <a:p>
            <a:pPr marL="0" indent="0">
              <a:lnSpc>
                <a:spcPct val="128571"/>
              </a:lnSpc>
              <a:spcBef>
                <a:spcPts val="0"/>
              </a:spcBef>
              <a:buClr>
                <a:schemeClr val="lt1"/>
              </a:buClr>
              <a:buSzPts val="1400"/>
              <a:buNone/>
            </a:pPr>
            <a:r>
              <a:rPr lang="en-GB" sz="1867" dirty="0">
                <a:solidFill>
                  <a:schemeClr val="lt1"/>
                </a:solidFill>
              </a:rPr>
              <a:t>Aatib Mohammad			2022H1230239P</a:t>
            </a:r>
          </a:p>
          <a:p>
            <a:pPr marL="0" indent="0">
              <a:lnSpc>
                <a:spcPct val="128571"/>
              </a:lnSpc>
              <a:spcBef>
                <a:spcPts val="0"/>
              </a:spcBef>
              <a:buClr>
                <a:schemeClr val="lt1"/>
              </a:buClr>
              <a:buSzPts val="1400"/>
              <a:buNone/>
            </a:pPr>
            <a:r>
              <a:rPr lang="en" sz="1867" dirty="0">
                <a:solidFill>
                  <a:schemeClr val="lt1"/>
                </a:solidFill>
              </a:rPr>
              <a:t>Nikhil Gupta 			2022H1230253P</a:t>
            </a:r>
            <a:endParaRPr sz="1867" dirty="0">
              <a:solidFill>
                <a:schemeClr val="lt1"/>
              </a:solidFill>
            </a:endParaRPr>
          </a:p>
          <a:p>
            <a:pPr marL="0" indent="0">
              <a:lnSpc>
                <a:spcPct val="128571"/>
              </a:lnSpc>
              <a:spcBef>
                <a:spcPts val="0"/>
              </a:spcBef>
              <a:buClr>
                <a:schemeClr val="lt1"/>
              </a:buClr>
              <a:buSzPts val="1400"/>
              <a:buNone/>
            </a:pPr>
            <a:r>
              <a:rPr lang="en" sz="1867" dirty="0">
                <a:solidFill>
                  <a:schemeClr val="lt1"/>
                </a:solidFill>
              </a:rPr>
              <a:t>Amurt Prakash 			2022H1230254P</a:t>
            </a:r>
            <a:endParaRPr sz="1867" dirty="0">
              <a:solidFill>
                <a:schemeClr val="lt1"/>
              </a:solidFill>
            </a:endParaRPr>
          </a:p>
          <a:p>
            <a:pPr marL="0" indent="0">
              <a:lnSpc>
                <a:spcPct val="128571"/>
              </a:lnSpc>
              <a:spcBef>
                <a:spcPts val="0"/>
              </a:spcBef>
              <a:buClr>
                <a:schemeClr val="lt1"/>
              </a:buClr>
              <a:buSzPts val="1400"/>
              <a:buNone/>
            </a:pPr>
            <a:r>
              <a:rPr lang="en" sz="1867" dirty="0">
                <a:solidFill>
                  <a:schemeClr val="lt1"/>
                </a:solidFill>
              </a:rPr>
              <a:t>Avadh Harkishanka 		2018HS230322P</a:t>
            </a:r>
            <a:endParaRPr sz="1867"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9"/>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IN">
                <a:solidFill>
                  <a:srgbClr val="38761D"/>
                </a:solidFill>
                <a:latin typeface="Calibri"/>
                <a:ea typeface="Calibri"/>
                <a:cs typeface="Calibri"/>
                <a:sym typeface="Calibri"/>
              </a:rPr>
              <a:t>Application Processing Unit (APU)</a:t>
            </a:r>
            <a:endParaRPr>
              <a:latin typeface="Calibri"/>
              <a:ea typeface="Calibri"/>
              <a:cs typeface="Calibri"/>
              <a:sym typeface="Calibri"/>
            </a:endParaRPr>
          </a:p>
        </p:txBody>
      </p:sp>
      <p:pic>
        <p:nvPicPr>
          <p:cNvPr id="235" name="Google Shape;235;p39"/>
          <p:cNvPicPr preferRelativeResize="0"/>
          <p:nvPr/>
        </p:nvPicPr>
        <p:blipFill rotWithShape="1">
          <a:blip r:embed="rId3">
            <a:alphaModFix/>
          </a:blip>
          <a:srcRect t="2238"/>
          <a:stretch/>
        </p:blipFill>
        <p:spPr>
          <a:xfrm>
            <a:off x="7037625" y="1477750"/>
            <a:ext cx="4794526" cy="4993825"/>
          </a:xfrm>
          <a:prstGeom prst="rect">
            <a:avLst/>
          </a:prstGeom>
          <a:noFill/>
          <a:ln>
            <a:noFill/>
          </a:ln>
        </p:spPr>
      </p:pic>
      <p:sp>
        <p:nvSpPr>
          <p:cNvPr id="236" name="Google Shape;236;p39"/>
          <p:cNvSpPr txBox="1"/>
          <p:nvPr/>
        </p:nvSpPr>
        <p:spPr>
          <a:xfrm>
            <a:off x="928000" y="1899550"/>
            <a:ext cx="5483700" cy="2647500"/>
          </a:xfrm>
          <a:prstGeom prst="rect">
            <a:avLst/>
          </a:prstGeom>
          <a:noFill/>
          <a:ln>
            <a:noFill/>
          </a:ln>
        </p:spPr>
        <p:txBody>
          <a:bodyPr spcFirstLastPara="1" wrap="square" lIns="91425" tIns="91425" rIns="91425" bIns="91425" anchor="t" anchorCtr="0">
            <a:spAutoFit/>
          </a:bodyPr>
          <a:lstStyle/>
          <a:p>
            <a:pPr marL="457200" lvl="0" indent="-330200" algn="just" rtl="0">
              <a:spcBef>
                <a:spcPts val="0"/>
              </a:spcBef>
              <a:spcAft>
                <a:spcPts val="0"/>
              </a:spcAft>
              <a:buClr>
                <a:schemeClr val="dk1"/>
              </a:buClr>
              <a:buSzPts val="1600"/>
              <a:buFont typeface="Calibri"/>
              <a:buChar char="●"/>
            </a:pPr>
            <a:r>
              <a:rPr lang="en-IN" sz="1600">
                <a:solidFill>
                  <a:schemeClr val="dk1"/>
                </a:solidFill>
                <a:latin typeface="Calibri"/>
                <a:ea typeface="Calibri"/>
                <a:cs typeface="Calibri"/>
                <a:sym typeface="Calibri"/>
              </a:rPr>
              <a:t>Depending on the address of the access, all L2 cache controller accesses can either be delivered to the DDR controller or to other slaves in the PS or PL. A dedicated connector connects the L2 cache controller and DDR controller to reduce latency to the DDR memory.</a:t>
            </a:r>
            <a:endParaRPr sz="1600">
              <a:solidFill>
                <a:schemeClr val="dk1"/>
              </a:solidFill>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sz="1600">
              <a:solidFill>
                <a:schemeClr val="dk1"/>
              </a:solidFill>
              <a:latin typeface="Calibri"/>
              <a:ea typeface="Calibri"/>
              <a:cs typeface="Calibri"/>
              <a:sym typeface="Calibri"/>
            </a:endParaRPr>
          </a:p>
          <a:p>
            <a:pPr marL="457200" lvl="0" indent="-330200" algn="just" rtl="0">
              <a:spcBef>
                <a:spcPts val="0"/>
              </a:spcBef>
              <a:spcAft>
                <a:spcPts val="0"/>
              </a:spcAft>
              <a:buClr>
                <a:schemeClr val="dk1"/>
              </a:buClr>
              <a:buSzPts val="1600"/>
              <a:buFont typeface="Calibri"/>
              <a:buChar char="●"/>
            </a:pPr>
            <a:r>
              <a:rPr lang="en-IN" sz="1600">
                <a:solidFill>
                  <a:schemeClr val="dk1"/>
                </a:solidFill>
                <a:latin typeface="Calibri"/>
                <a:ea typeface="Calibri"/>
                <a:cs typeface="Calibri"/>
                <a:sym typeface="Calibri"/>
              </a:rPr>
              <a:t>Two L2 cache controller interfaces and an OCM interface that runs parallel to the L2 cache are the primary interfaces the APU uses to communicate with the rest of the system.</a:t>
            </a:r>
            <a:endParaRPr sz="1600">
              <a:latin typeface="Calibri"/>
              <a:ea typeface="Calibri"/>
              <a:cs typeface="Calibri"/>
              <a:sym typeface="Calibri"/>
            </a:endParaRPr>
          </a:p>
        </p:txBody>
      </p:sp>
      <p:cxnSp>
        <p:nvCxnSpPr>
          <p:cNvPr id="237" name="Google Shape;237;p39"/>
          <p:cNvCxnSpPr/>
          <p:nvPr/>
        </p:nvCxnSpPr>
        <p:spPr>
          <a:xfrm>
            <a:off x="6724650" y="1477725"/>
            <a:ext cx="40800" cy="5007600"/>
          </a:xfrm>
          <a:prstGeom prst="straightConnector1">
            <a:avLst/>
          </a:prstGeom>
          <a:noFill/>
          <a:ln w="28575" cap="flat" cmpd="sng">
            <a:solidFill>
              <a:srgbClr val="00FF00"/>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0"/>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On chip memory </a:t>
            </a:r>
            <a:endParaRPr>
              <a:solidFill>
                <a:srgbClr val="38761D"/>
              </a:solidFill>
              <a:latin typeface="Calibri"/>
              <a:ea typeface="Calibri"/>
              <a:cs typeface="Calibri"/>
              <a:sym typeface="Calibri"/>
            </a:endParaRPr>
          </a:p>
        </p:txBody>
      </p:sp>
      <p:sp>
        <p:nvSpPr>
          <p:cNvPr id="244" name="Google Shape;244;p40"/>
          <p:cNvSpPr txBox="1"/>
          <p:nvPr/>
        </p:nvSpPr>
        <p:spPr>
          <a:xfrm>
            <a:off x="840188" y="1545800"/>
            <a:ext cx="10164600" cy="1877700"/>
          </a:xfrm>
          <a:prstGeom prst="rect">
            <a:avLst/>
          </a:prstGeom>
          <a:noFill/>
          <a:ln>
            <a:noFill/>
          </a:ln>
        </p:spPr>
        <p:txBody>
          <a:bodyPr spcFirstLastPara="1" wrap="square" lIns="91425" tIns="91425" rIns="91425" bIns="91425" anchor="t" anchorCtr="0">
            <a:spAutoFit/>
          </a:bodyPr>
          <a:lstStyle/>
          <a:p>
            <a:pPr marL="914400" lvl="1" indent="-330200" algn="just" rtl="0">
              <a:spcBef>
                <a:spcPts val="0"/>
              </a:spcBef>
              <a:spcAft>
                <a:spcPts val="0"/>
              </a:spcAft>
              <a:buSzPts val="1600"/>
              <a:buAutoNum type="alphaLcPeriod"/>
            </a:pPr>
            <a:r>
              <a:rPr lang="en-IN" sz="1600"/>
              <a:t>It is located in application processing unit of PS in ZYNQ architecture.</a:t>
            </a:r>
            <a:endParaRPr sz="1600"/>
          </a:p>
          <a:p>
            <a:pPr marL="914400" lvl="1" indent="-330200" algn="just" rtl="0">
              <a:spcBef>
                <a:spcPts val="0"/>
              </a:spcBef>
              <a:spcAft>
                <a:spcPts val="0"/>
              </a:spcAft>
              <a:buSzPts val="1600"/>
              <a:buAutoNum type="alphaLcPeriod"/>
            </a:pPr>
            <a:r>
              <a:rPr lang="en-IN" sz="1600"/>
              <a:t>The on-chip memory (OCM) module contains </a:t>
            </a:r>
            <a:r>
              <a:rPr lang="en-IN" sz="1600">
                <a:solidFill>
                  <a:srgbClr val="1155CC"/>
                </a:solidFill>
              </a:rPr>
              <a:t>256 KB of RAM and 128 KB of ROM (BootROM)</a:t>
            </a:r>
            <a:r>
              <a:rPr lang="en-IN" sz="1600"/>
              <a:t>. It supports two 64-bit AXI slave interface ports, one dedicated for CPU/ACP access via the APU snoop control unit (SCU), and the other shared by all other bus masters within the processing system (PS) and programmable logic (PL). </a:t>
            </a:r>
            <a:endParaRPr sz="1600"/>
          </a:p>
          <a:p>
            <a:pPr marL="914400" lvl="1" indent="-330200" algn="just" rtl="0">
              <a:spcBef>
                <a:spcPts val="0"/>
              </a:spcBef>
              <a:spcAft>
                <a:spcPts val="0"/>
              </a:spcAft>
              <a:buSzPts val="1600"/>
              <a:buAutoNum type="alphaLcPeriod"/>
            </a:pPr>
            <a:r>
              <a:rPr lang="en-IN" sz="1600"/>
              <a:t>The </a:t>
            </a:r>
            <a:r>
              <a:rPr lang="en-IN" sz="1600">
                <a:solidFill>
                  <a:srgbClr val="1155CC"/>
                </a:solidFill>
              </a:rPr>
              <a:t>BootROM</a:t>
            </a:r>
            <a:r>
              <a:rPr lang="en-IN" sz="1600"/>
              <a:t> memory is used exclusively by the boot process and is not visible to the user.</a:t>
            </a:r>
            <a:endParaRPr sz="1600"/>
          </a:p>
          <a:p>
            <a:pPr marL="457200" lvl="0" indent="0" algn="l" rtl="0">
              <a:spcBef>
                <a:spcPts val="0"/>
              </a:spcBef>
              <a:spcAft>
                <a:spcPts val="0"/>
              </a:spcAft>
              <a:buNone/>
            </a:pPr>
            <a:endParaRPr/>
          </a:p>
        </p:txBody>
      </p:sp>
      <p:pic>
        <p:nvPicPr>
          <p:cNvPr id="245" name="Google Shape;245;p40"/>
          <p:cNvPicPr preferRelativeResize="0"/>
          <p:nvPr/>
        </p:nvPicPr>
        <p:blipFill>
          <a:blip r:embed="rId3">
            <a:alphaModFix/>
          </a:blip>
          <a:stretch>
            <a:fillRect/>
          </a:stretch>
        </p:blipFill>
        <p:spPr>
          <a:xfrm>
            <a:off x="4098450" y="3355450"/>
            <a:ext cx="3648075" cy="2657475"/>
          </a:xfrm>
          <a:prstGeom prst="rect">
            <a:avLst/>
          </a:prstGeom>
          <a:noFill/>
          <a:ln>
            <a:noFill/>
          </a:ln>
        </p:spPr>
      </p:pic>
      <p:sp>
        <p:nvSpPr>
          <p:cNvPr id="246" name="Google Shape;246;p40"/>
          <p:cNvSpPr txBox="1"/>
          <p:nvPr/>
        </p:nvSpPr>
        <p:spPr>
          <a:xfrm>
            <a:off x="4541900" y="6012925"/>
            <a:ext cx="4297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a:t>OCM system viewpoint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1"/>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DMA controller</a:t>
            </a:r>
            <a:endParaRPr>
              <a:solidFill>
                <a:srgbClr val="38761D"/>
              </a:solidFill>
              <a:latin typeface="Calibri"/>
              <a:ea typeface="Calibri"/>
              <a:cs typeface="Calibri"/>
              <a:sym typeface="Calibri"/>
            </a:endParaRPr>
          </a:p>
        </p:txBody>
      </p:sp>
      <p:sp>
        <p:nvSpPr>
          <p:cNvPr id="253" name="Google Shape;253;p41"/>
          <p:cNvSpPr txBox="1"/>
          <p:nvPr/>
        </p:nvSpPr>
        <p:spPr>
          <a:xfrm>
            <a:off x="631275" y="1447800"/>
            <a:ext cx="6044400" cy="5141100"/>
          </a:xfrm>
          <a:prstGeom prst="rect">
            <a:avLst/>
          </a:prstGeom>
          <a:noFill/>
          <a:ln>
            <a:noFill/>
          </a:ln>
        </p:spPr>
        <p:txBody>
          <a:bodyPr spcFirstLastPara="1" wrap="square" lIns="91425" tIns="91425" rIns="91425" bIns="91425" anchor="t" anchorCtr="0">
            <a:spAutoFit/>
          </a:bodyPr>
          <a:lstStyle/>
          <a:p>
            <a:pPr marL="457200" lvl="0" indent="-317500" algn="just" rtl="0">
              <a:spcBef>
                <a:spcPts val="0"/>
              </a:spcBef>
              <a:spcAft>
                <a:spcPts val="0"/>
              </a:spcAft>
              <a:buSzPts val="1400"/>
              <a:buChar char="●"/>
            </a:pPr>
            <a:r>
              <a:rPr lang="en-IN"/>
              <a:t>The DMA controller (DMAC) uses a 64-bit AXI master interface operating at the CPU_2x clock rate to perform DMA data transfers to/from system memories and PL peripherals.</a:t>
            </a:r>
            <a:endParaRPr/>
          </a:p>
          <a:p>
            <a:pPr marL="0" lvl="0" indent="0" algn="just" rtl="0">
              <a:spcBef>
                <a:spcPts val="0"/>
              </a:spcBef>
              <a:spcAft>
                <a:spcPts val="0"/>
              </a:spcAft>
              <a:buNone/>
            </a:pPr>
            <a:endParaRPr/>
          </a:p>
          <a:p>
            <a:pPr marL="457200" lvl="0" indent="-317500" algn="just" rtl="0">
              <a:spcBef>
                <a:spcPts val="0"/>
              </a:spcBef>
              <a:spcAft>
                <a:spcPts val="0"/>
              </a:spcAft>
              <a:buSzPts val="1400"/>
              <a:buChar char="●"/>
            </a:pPr>
            <a:r>
              <a:rPr lang="en-IN"/>
              <a:t>The DMA controller  is able to move large amounts of data without processor intervention. The source and destination memory can be anywhere in the system (PS or PL). The memory map for the DMAC includes DRAM, OCM, linear addressed Quad-SPI read memory, and PL peripherals or memory attached to an M_GP_AXI interface.</a:t>
            </a:r>
            <a:endParaRPr/>
          </a:p>
          <a:p>
            <a:pPr marL="0" lvl="0" indent="0" algn="just" rtl="0">
              <a:spcBef>
                <a:spcPts val="0"/>
              </a:spcBef>
              <a:spcAft>
                <a:spcPts val="0"/>
              </a:spcAft>
              <a:buNone/>
            </a:pPr>
            <a:endParaRPr/>
          </a:p>
          <a:p>
            <a:pPr marL="457200" lvl="0" indent="-317500" algn="just" rtl="0">
              <a:spcBef>
                <a:spcPts val="0"/>
              </a:spcBef>
              <a:spcAft>
                <a:spcPts val="0"/>
              </a:spcAft>
              <a:buSzPts val="1400"/>
              <a:buChar char="●"/>
            </a:pPr>
            <a:r>
              <a:rPr lang="en-IN" b="1" i="1"/>
              <a:t>DMA transfers on AXI interconnect</a:t>
            </a:r>
            <a:endParaRPr b="1" i="1"/>
          </a:p>
          <a:p>
            <a:pPr marL="0" lvl="0" indent="457200" algn="just" rtl="0">
              <a:spcBef>
                <a:spcPts val="0"/>
              </a:spcBef>
              <a:spcAft>
                <a:spcPts val="0"/>
              </a:spcAft>
              <a:buNone/>
            </a:pPr>
            <a:r>
              <a:rPr lang="en-IN"/>
              <a:t>All of the DMA transactions use AXI interfaces to move data between the on-chip memory, DDR memory and slave peripherals in the PL.</a:t>
            </a:r>
            <a:endParaRPr/>
          </a:p>
          <a:p>
            <a:pPr marL="0" lvl="0" indent="457200" algn="just" rtl="0">
              <a:spcBef>
                <a:spcPts val="0"/>
              </a:spcBef>
              <a:spcAft>
                <a:spcPts val="0"/>
              </a:spcAft>
              <a:buNone/>
            </a:pPr>
            <a:r>
              <a:rPr lang="en-IN"/>
              <a:t>The data paths that are normally used by the DMAC are shown in sky blue colour in system view diagram of zynq in slide-6. Each AXI path can be a read or write.There are many combinations. Two typical DMA transaction examples include:</a:t>
            </a:r>
            <a:endParaRPr/>
          </a:p>
          <a:p>
            <a:pPr marL="0" lvl="0" indent="457200" algn="just" rtl="0">
              <a:spcBef>
                <a:spcPts val="0"/>
              </a:spcBef>
              <a:spcAft>
                <a:spcPts val="0"/>
              </a:spcAft>
              <a:buNone/>
            </a:pPr>
            <a:endParaRPr/>
          </a:p>
          <a:p>
            <a:pPr marL="0" lvl="0" indent="457200" algn="just" rtl="0">
              <a:spcBef>
                <a:spcPts val="0"/>
              </a:spcBef>
              <a:spcAft>
                <a:spcPts val="0"/>
              </a:spcAft>
              <a:buNone/>
            </a:pPr>
            <a:r>
              <a:rPr lang="en-IN"/>
              <a:t>• Memory to memory (On-chip memory to DDR memory)</a:t>
            </a:r>
            <a:endParaRPr/>
          </a:p>
          <a:p>
            <a:pPr marL="0" lvl="0" indent="457200" algn="just" rtl="0">
              <a:spcBef>
                <a:spcPts val="0"/>
              </a:spcBef>
              <a:spcAft>
                <a:spcPts val="0"/>
              </a:spcAft>
              <a:buNone/>
            </a:pPr>
            <a:r>
              <a:rPr lang="en-IN"/>
              <a:t>• Memory to/from PL peripheral (DDR memory to PL peripheral)</a:t>
            </a:r>
            <a:endParaRPr/>
          </a:p>
          <a:p>
            <a:pPr marL="0" lvl="0" indent="0" algn="just" rtl="0">
              <a:spcBef>
                <a:spcPts val="0"/>
              </a:spcBef>
              <a:spcAft>
                <a:spcPts val="0"/>
              </a:spcAft>
              <a:buNone/>
            </a:pPr>
            <a:endParaRPr/>
          </a:p>
          <a:p>
            <a:pPr marL="0" lvl="0" indent="0" algn="l" rtl="0">
              <a:spcBef>
                <a:spcPts val="0"/>
              </a:spcBef>
              <a:spcAft>
                <a:spcPts val="0"/>
              </a:spcAft>
              <a:buNone/>
            </a:pPr>
            <a:r>
              <a:rPr lang="en-IN" i="1"/>
              <a:t>(above transaction path is also shown in the right half of the slide)</a:t>
            </a:r>
            <a:endParaRPr i="1"/>
          </a:p>
        </p:txBody>
      </p:sp>
      <p:pic>
        <p:nvPicPr>
          <p:cNvPr id="254" name="Google Shape;254;p41"/>
          <p:cNvPicPr preferRelativeResize="0"/>
          <p:nvPr/>
        </p:nvPicPr>
        <p:blipFill>
          <a:blip r:embed="rId3">
            <a:alphaModFix/>
          </a:blip>
          <a:stretch>
            <a:fillRect/>
          </a:stretch>
        </p:blipFill>
        <p:spPr>
          <a:xfrm>
            <a:off x="6822725" y="1447800"/>
            <a:ext cx="4747425" cy="4874074"/>
          </a:xfrm>
          <a:prstGeom prst="rect">
            <a:avLst/>
          </a:prstGeom>
          <a:noFill/>
          <a:ln>
            <a:noFill/>
          </a:ln>
        </p:spPr>
      </p:pic>
      <p:cxnSp>
        <p:nvCxnSpPr>
          <p:cNvPr id="255" name="Google Shape;255;p41"/>
          <p:cNvCxnSpPr/>
          <p:nvPr/>
        </p:nvCxnSpPr>
        <p:spPr>
          <a:xfrm>
            <a:off x="6738250" y="1382475"/>
            <a:ext cx="21900" cy="5181600"/>
          </a:xfrm>
          <a:prstGeom prst="straightConnector1">
            <a:avLst/>
          </a:prstGeom>
          <a:noFill/>
          <a:ln w="28575" cap="flat" cmpd="sng">
            <a:solidFill>
              <a:srgbClr val="00FF00"/>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42"/>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PL main components</a:t>
            </a:r>
            <a:endParaRPr>
              <a:solidFill>
                <a:srgbClr val="38761D"/>
              </a:solidFill>
              <a:latin typeface="Calibri"/>
              <a:ea typeface="Calibri"/>
              <a:cs typeface="Calibri"/>
              <a:sym typeface="Calibri"/>
            </a:endParaRPr>
          </a:p>
        </p:txBody>
      </p:sp>
      <p:sp>
        <p:nvSpPr>
          <p:cNvPr id="262" name="Google Shape;262;p42"/>
          <p:cNvSpPr txBox="1"/>
          <p:nvPr/>
        </p:nvSpPr>
        <p:spPr>
          <a:xfrm>
            <a:off x="571500" y="1469575"/>
            <a:ext cx="10684200" cy="5418000"/>
          </a:xfrm>
          <a:prstGeom prst="rect">
            <a:avLst/>
          </a:prstGeom>
          <a:noFill/>
          <a:ln>
            <a:noFill/>
          </a:ln>
        </p:spPr>
        <p:txBody>
          <a:bodyPr spcFirstLastPara="1" wrap="square" lIns="91425" tIns="91425" rIns="91425" bIns="91425" anchor="t" anchorCtr="0">
            <a:spAutoFit/>
          </a:bodyPr>
          <a:lstStyle/>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The processors in the PS always boot first, allowing a software centric approach for PL configuration.The PL can be configured as part of the boot process or configured at some point in the future.Shares the same 7 series programmable logic as: </a:t>
            </a:r>
            <a:endParaRPr sz="2000">
              <a:solidFill>
                <a:schemeClr val="dk1"/>
              </a:solidFill>
              <a:latin typeface="Calibri"/>
              <a:ea typeface="Calibri"/>
              <a:cs typeface="Calibri"/>
              <a:sym typeface="Calibri"/>
            </a:endParaRPr>
          </a:p>
          <a:p>
            <a:pPr marL="914400" lvl="0" indent="-355600" algn="just" rtl="0">
              <a:spcBef>
                <a:spcPts val="0"/>
              </a:spcBef>
              <a:spcAft>
                <a:spcPts val="0"/>
              </a:spcAft>
              <a:buClr>
                <a:schemeClr val="dk1"/>
              </a:buClr>
              <a:buSzPts val="2000"/>
              <a:buFont typeface="Calibri"/>
              <a:buChar char="❏"/>
            </a:pPr>
            <a:r>
              <a:rPr lang="en-IN" sz="2000">
                <a:solidFill>
                  <a:srgbClr val="134F5C"/>
                </a:solidFill>
                <a:latin typeface="Calibri"/>
                <a:ea typeface="Calibri"/>
                <a:cs typeface="Calibri"/>
                <a:sym typeface="Calibri"/>
              </a:rPr>
              <a:t>Artix™-based devices</a:t>
            </a:r>
            <a:r>
              <a:rPr lang="en-IN" sz="2000">
                <a:solidFill>
                  <a:schemeClr val="dk1"/>
                </a:solidFill>
                <a:latin typeface="Calibri"/>
                <a:ea typeface="Calibri"/>
                <a:cs typeface="Calibri"/>
                <a:sym typeface="Calibri"/>
              </a:rPr>
              <a:t>: Z-7010 and Z-7020 (high-range I/O banks only). </a:t>
            </a:r>
            <a:endParaRPr sz="2000">
              <a:solidFill>
                <a:schemeClr val="dk1"/>
              </a:solidFill>
              <a:latin typeface="Calibri"/>
              <a:ea typeface="Calibri"/>
              <a:cs typeface="Calibri"/>
              <a:sym typeface="Calibri"/>
            </a:endParaRPr>
          </a:p>
          <a:p>
            <a:pPr marL="914400" lvl="0" indent="-355600" algn="just" rtl="0">
              <a:spcBef>
                <a:spcPts val="0"/>
              </a:spcBef>
              <a:spcAft>
                <a:spcPts val="0"/>
              </a:spcAft>
              <a:buClr>
                <a:schemeClr val="dk1"/>
              </a:buClr>
              <a:buSzPts val="2000"/>
              <a:buFont typeface="Calibri"/>
              <a:buChar char="❏"/>
            </a:pPr>
            <a:r>
              <a:rPr lang="en-IN" sz="2000">
                <a:solidFill>
                  <a:srgbClr val="134F5C"/>
                </a:solidFill>
                <a:latin typeface="Calibri"/>
                <a:ea typeface="Calibri"/>
                <a:cs typeface="Calibri"/>
                <a:sym typeface="Calibri"/>
              </a:rPr>
              <a:t>Kintex™-based devices</a:t>
            </a:r>
            <a:r>
              <a:rPr lang="en-IN" sz="2000">
                <a:solidFill>
                  <a:schemeClr val="dk1"/>
                </a:solidFill>
                <a:latin typeface="Calibri"/>
                <a:ea typeface="Calibri"/>
                <a:cs typeface="Calibri"/>
                <a:sym typeface="Calibri"/>
              </a:rPr>
              <a:t>: Z-7030 and Z-7045 (mix of high-range and high-performance I/O banks).</a:t>
            </a:r>
            <a:endParaRPr sz="2000">
              <a:solidFill>
                <a:schemeClr val="dk1"/>
              </a:solidFill>
              <a:latin typeface="Calibri"/>
              <a:ea typeface="Calibri"/>
              <a:cs typeface="Calibri"/>
              <a:sym typeface="Calibri"/>
            </a:endParaRPr>
          </a:p>
          <a:p>
            <a:pPr marL="914400" lvl="0" indent="0" algn="just" rtl="0">
              <a:spcBef>
                <a:spcPts val="0"/>
              </a:spcBef>
              <a:spcAft>
                <a:spcPts val="0"/>
              </a:spcAft>
              <a:buNone/>
            </a:pPr>
            <a:endParaRPr sz="2000">
              <a:solidFill>
                <a:schemeClr val="dk1"/>
              </a:solidFill>
              <a:latin typeface="Calibri"/>
              <a:ea typeface="Calibri"/>
              <a:cs typeface="Calibri"/>
              <a:sym typeface="Calibri"/>
            </a:endParaRPr>
          </a:p>
          <a:p>
            <a:pPr marL="0" lvl="0" indent="0" algn="just" rtl="0">
              <a:spcBef>
                <a:spcPts val="0"/>
              </a:spcBef>
              <a:spcAft>
                <a:spcPts val="0"/>
              </a:spcAft>
              <a:buNone/>
            </a:pPr>
            <a:r>
              <a:rPr lang="en-IN" sz="2000">
                <a:solidFill>
                  <a:schemeClr val="dk1"/>
                </a:solidFill>
                <a:latin typeface="Calibri"/>
                <a:ea typeface="Calibri"/>
                <a:cs typeface="Calibri"/>
                <a:sym typeface="Calibri"/>
              </a:rPr>
              <a:t>The main components of PL are:</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Configurable logic blocks (CLB)</a:t>
            </a:r>
            <a:endParaRPr sz="2000">
              <a:solidFill>
                <a:schemeClr val="dk1"/>
              </a:solidFill>
              <a:latin typeface="Calibri"/>
              <a:ea typeface="Calibri"/>
              <a:cs typeface="Calibri"/>
              <a:sym typeface="Calibri"/>
            </a:endParaRPr>
          </a:p>
          <a:p>
            <a:pPr marL="914400" lvl="1" indent="-355600" algn="just" rtl="0">
              <a:spcBef>
                <a:spcPts val="0"/>
              </a:spcBef>
              <a:spcAft>
                <a:spcPts val="0"/>
              </a:spcAft>
              <a:buClr>
                <a:srgbClr val="134F5C"/>
              </a:buClr>
              <a:buSzPts val="2000"/>
              <a:buFont typeface="Calibri"/>
              <a:buChar char="○"/>
            </a:pPr>
            <a:r>
              <a:rPr lang="en-IN" sz="2000" i="1">
                <a:solidFill>
                  <a:srgbClr val="134F5C"/>
                </a:solidFill>
                <a:latin typeface="Calibri"/>
                <a:ea typeface="Calibri"/>
                <a:cs typeface="Calibri"/>
                <a:sym typeface="Calibri"/>
              </a:rPr>
              <a:t>6-input LUTS</a:t>
            </a:r>
            <a:endParaRPr sz="2000" i="1">
              <a:solidFill>
                <a:srgbClr val="134F5C"/>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BRAM (</a:t>
            </a:r>
            <a:r>
              <a:rPr lang="en-IN" sz="2000">
                <a:solidFill>
                  <a:srgbClr val="134F5C"/>
                </a:solidFill>
                <a:latin typeface="Calibri"/>
                <a:ea typeface="Calibri"/>
                <a:cs typeface="Calibri"/>
                <a:sym typeface="Calibri"/>
              </a:rPr>
              <a:t>36KB</a:t>
            </a:r>
            <a:r>
              <a:rPr lang="en-IN" sz="2000">
                <a:solidFill>
                  <a:schemeClr val="dk1"/>
                </a:solidFill>
                <a:latin typeface="Calibri"/>
                <a:ea typeface="Calibri"/>
                <a:cs typeface="Calibri"/>
                <a:sym typeface="Calibri"/>
              </a:rPr>
              <a:t>)</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DSP48E1 Slice</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Clock Management</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Configurable I/Os</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High Speed Serial Interfaces</a:t>
            </a:r>
            <a:endParaRPr sz="2000">
              <a:solidFill>
                <a:schemeClr val="dk1"/>
              </a:solidFill>
              <a:latin typeface="Calibri"/>
              <a:ea typeface="Calibri"/>
              <a:cs typeface="Calibri"/>
              <a:sym typeface="Calibri"/>
            </a:endParaRPr>
          </a:p>
          <a:p>
            <a:pPr marL="0" lvl="0" indent="0" algn="l" rtl="0">
              <a:spcBef>
                <a:spcPts val="0"/>
              </a:spcBef>
              <a:spcAft>
                <a:spcPts val="0"/>
              </a:spcAft>
              <a:buNone/>
            </a:pPr>
            <a:endParaRPr sz="2000">
              <a:solidFill>
                <a:schemeClr val="dk1"/>
              </a:solidFill>
            </a:endParaRPr>
          </a:p>
          <a:p>
            <a:pPr marL="0" lvl="0" indent="0" algn="l" rtl="0">
              <a:spcBef>
                <a:spcPts val="0"/>
              </a:spcBef>
              <a:spcAft>
                <a:spcPts val="0"/>
              </a:spcAft>
              <a:buNone/>
            </a:pPr>
            <a:endParaRPr sz="20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3"/>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AXI (</a:t>
            </a:r>
            <a:r>
              <a:rPr lang="en-IN">
                <a:solidFill>
                  <a:srgbClr val="38761D"/>
                </a:solidFill>
                <a:highlight>
                  <a:srgbClr val="FFFFFF"/>
                </a:highlight>
                <a:latin typeface="Calibri"/>
                <a:ea typeface="Calibri"/>
                <a:cs typeface="Calibri"/>
                <a:sym typeface="Calibri"/>
              </a:rPr>
              <a:t>Advanced eXtensible Interface</a:t>
            </a:r>
            <a:r>
              <a:rPr lang="en-IN">
                <a:solidFill>
                  <a:srgbClr val="38761D"/>
                </a:solidFill>
                <a:latin typeface="Calibri"/>
                <a:ea typeface="Calibri"/>
                <a:cs typeface="Calibri"/>
                <a:sym typeface="Calibri"/>
              </a:rPr>
              <a:t>) Bus</a:t>
            </a:r>
            <a:endParaRPr>
              <a:solidFill>
                <a:srgbClr val="38761D"/>
              </a:solidFill>
              <a:latin typeface="Calibri"/>
              <a:ea typeface="Calibri"/>
              <a:cs typeface="Calibri"/>
              <a:sym typeface="Calibri"/>
            </a:endParaRPr>
          </a:p>
        </p:txBody>
      </p:sp>
      <p:sp>
        <p:nvSpPr>
          <p:cNvPr id="269" name="Google Shape;269;p43"/>
          <p:cNvSpPr txBox="1"/>
          <p:nvPr/>
        </p:nvSpPr>
        <p:spPr>
          <a:xfrm>
            <a:off x="406400" y="1593900"/>
            <a:ext cx="10804800" cy="264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000">
                <a:latin typeface="Calibri"/>
                <a:ea typeface="Calibri"/>
                <a:cs typeface="Calibri"/>
                <a:sym typeface="Calibri"/>
              </a:rPr>
              <a:t>AXI </a:t>
            </a:r>
            <a:r>
              <a:rPr lang="en-IN" sz="2000">
                <a:solidFill>
                  <a:srgbClr val="202122"/>
                </a:solidFill>
                <a:highlight>
                  <a:srgbClr val="FFFFFF"/>
                </a:highlight>
                <a:latin typeface="Calibri"/>
                <a:ea typeface="Calibri"/>
                <a:cs typeface="Calibri"/>
                <a:sym typeface="Calibri"/>
              </a:rPr>
              <a:t>is an </a:t>
            </a:r>
            <a:r>
              <a:rPr lang="en-IN" sz="2000">
                <a:solidFill>
                  <a:srgbClr val="1155CC"/>
                </a:solidFill>
                <a:highlight>
                  <a:srgbClr val="FFFFFF"/>
                </a:highlight>
                <a:latin typeface="Calibri"/>
                <a:ea typeface="Calibri"/>
                <a:cs typeface="Calibri"/>
                <a:sym typeface="Calibri"/>
              </a:rPr>
              <a:t>on-chip communication bus protocol</a:t>
            </a:r>
            <a:r>
              <a:rPr lang="en-IN" sz="2000">
                <a:solidFill>
                  <a:srgbClr val="202122"/>
                </a:solidFill>
                <a:highlight>
                  <a:srgbClr val="FFFFFF"/>
                </a:highlight>
                <a:latin typeface="Calibri"/>
                <a:ea typeface="Calibri"/>
                <a:cs typeface="Calibri"/>
                <a:sym typeface="Calibri"/>
              </a:rPr>
              <a:t> developed by </a:t>
            </a:r>
            <a:r>
              <a:rPr lang="en-IN" sz="2000">
                <a:solidFill>
                  <a:srgbClr val="3366CC"/>
                </a:solidFill>
                <a:highlight>
                  <a:srgbClr val="FFFFFF"/>
                </a:highlight>
                <a:uFill>
                  <a:noFill/>
                </a:uFill>
                <a:latin typeface="Calibri"/>
                <a:ea typeface="Calibri"/>
                <a:cs typeface="Calibri"/>
                <a:sym typeface="Calibri"/>
                <a:hlinkClick r:id="rId3">
                  <a:extLst>
                    <a:ext uri="{A12FA001-AC4F-418D-AE19-62706E023703}">
                      <ahyp:hlinkClr xmlns:ahyp="http://schemas.microsoft.com/office/drawing/2018/hyperlinkcolor" val="tx"/>
                    </a:ext>
                  </a:extLst>
                </a:hlinkClick>
              </a:rPr>
              <a:t>ARM</a:t>
            </a:r>
            <a:r>
              <a:rPr lang="en-IN" sz="2000">
                <a:solidFill>
                  <a:srgbClr val="202122"/>
                </a:solidFill>
                <a:highlight>
                  <a:srgbClr val="FFFFFF"/>
                </a:highlight>
                <a:latin typeface="Calibri"/>
                <a:ea typeface="Calibri"/>
                <a:cs typeface="Calibri"/>
                <a:sym typeface="Calibri"/>
              </a:rPr>
              <a:t>.</a:t>
            </a:r>
            <a:endParaRPr sz="2000">
              <a:latin typeface="Calibri"/>
              <a:ea typeface="Calibri"/>
              <a:cs typeface="Calibri"/>
              <a:sym typeface="Calibri"/>
            </a:endParaRPr>
          </a:p>
          <a:p>
            <a:pPr marL="0" lvl="0" indent="0" algn="l" rtl="0">
              <a:spcBef>
                <a:spcPts val="0"/>
              </a:spcBef>
              <a:spcAft>
                <a:spcPts val="0"/>
              </a:spcAft>
              <a:buNone/>
            </a:pPr>
            <a:r>
              <a:rPr lang="en-IN" sz="2000">
                <a:latin typeface="Calibri"/>
                <a:ea typeface="Calibri"/>
                <a:cs typeface="Calibri"/>
                <a:sym typeface="Calibri"/>
              </a:rPr>
              <a:t>When SOC sends Information between the modules some protocols should be present lets different module to talk to each other that is done by AXI.</a:t>
            </a:r>
            <a:endParaRPr sz="2000">
              <a:latin typeface="Calibri"/>
              <a:ea typeface="Calibri"/>
              <a:cs typeface="Calibri"/>
              <a:sym typeface="Calibri"/>
            </a:endParaRPr>
          </a:p>
          <a:p>
            <a:pPr marL="0" lvl="0" indent="0" algn="l" rtl="0">
              <a:spcBef>
                <a:spcPts val="0"/>
              </a:spcBef>
              <a:spcAft>
                <a:spcPts val="0"/>
              </a:spcAft>
              <a:buNone/>
            </a:pPr>
            <a:r>
              <a:rPr lang="en-IN" sz="2000">
                <a:latin typeface="Calibri"/>
                <a:ea typeface="Calibri"/>
                <a:cs typeface="Calibri"/>
                <a:sym typeface="Calibri"/>
              </a:rPr>
              <a:t>AXI uses Industry standard Protocols,  Vivado design flow is also based on AXI protocols</a:t>
            </a: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a:p>
            <a:pPr marL="457200" lvl="0" indent="-355600" algn="l" rtl="0">
              <a:spcBef>
                <a:spcPts val="0"/>
              </a:spcBef>
              <a:spcAft>
                <a:spcPts val="0"/>
              </a:spcAft>
              <a:buSzPts val="2000"/>
              <a:buFont typeface="Calibri"/>
              <a:buChar char="●"/>
            </a:pPr>
            <a:r>
              <a:rPr lang="en-IN" sz="2000">
                <a:latin typeface="Calibri"/>
                <a:ea typeface="Calibri"/>
                <a:cs typeface="Calibri"/>
                <a:sym typeface="Calibri"/>
              </a:rPr>
              <a:t>AXI can be classified on the bases of their feature as shown in below table:</a:t>
            </a:r>
            <a:endParaRPr sz="2000">
              <a:latin typeface="Calibri"/>
              <a:ea typeface="Calibri"/>
              <a:cs typeface="Calibri"/>
              <a:sym typeface="Calibri"/>
            </a:endParaRPr>
          </a:p>
          <a:p>
            <a:pPr marL="0" lvl="0" indent="0" algn="l" rtl="0">
              <a:spcBef>
                <a:spcPts val="0"/>
              </a:spcBef>
              <a:spcAft>
                <a:spcPts val="0"/>
              </a:spcAft>
              <a:buNone/>
            </a:pPr>
            <a:r>
              <a:rPr lang="en-IN" sz="2000">
                <a:latin typeface="Calibri"/>
                <a:ea typeface="Calibri"/>
                <a:cs typeface="Calibri"/>
                <a:sym typeface="Calibri"/>
              </a:rPr>
              <a:t> </a:t>
            </a:r>
            <a:endParaRPr sz="2000">
              <a:latin typeface="Calibri"/>
              <a:ea typeface="Calibri"/>
              <a:cs typeface="Calibri"/>
              <a:sym typeface="Calibri"/>
            </a:endParaRPr>
          </a:p>
          <a:p>
            <a:pPr marL="0" lvl="0" indent="0" algn="l" rtl="0">
              <a:spcBef>
                <a:spcPts val="0"/>
              </a:spcBef>
              <a:spcAft>
                <a:spcPts val="0"/>
              </a:spcAft>
              <a:buNone/>
            </a:pPr>
            <a:r>
              <a:rPr lang="en-IN" sz="2000">
                <a:latin typeface="Calibri"/>
                <a:ea typeface="Calibri"/>
                <a:cs typeface="Calibri"/>
                <a:sym typeface="Calibri"/>
              </a:rPr>
              <a:t>  </a:t>
            </a:r>
            <a:endParaRPr sz="2000">
              <a:latin typeface="Calibri"/>
              <a:ea typeface="Calibri"/>
              <a:cs typeface="Calibri"/>
              <a:sym typeface="Calibri"/>
            </a:endParaRPr>
          </a:p>
        </p:txBody>
      </p:sp>
      <p:pic>
        <p:nvPicPr>
          <p:cNvPr id="270" name="Google Shape;270;p43"/>
          <p:cNvPicPr preferRelativeResize="0"/>
          <p:nvPr/>
        </p:nvPicPr>
        <p:blipFill rotWithShape="1">
          <a:blip r:embed="rId4">
            <a:alphaModFix/>
          </a:blip>
          <a:srcRect l="799" t="4498" r="33708"/>
          <a:stretch/>
        </p:blipFill>
        <p:spPr>
          <a:xfrm>
            <a:off x="1539950" y="3737975"/>
            <a:ext cx="7785576" cy="23744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4"/>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IN">
                <a:solidFill>
                  <a:srgbClr val="38761D"/>
                </a:solidFill>
                <a:latin typeface="Calibri"/>
                <a:ea typeface="Calibri"/>
                <a:cs typeface="Calibri"/>
                <a:sym typeface="Calibri"/>
              </a:rPr>
              <a:t>AXI (</a:t>
            </a:r>
            <a:r>
              <a:rPr lang="en-IN">
                <a:solidFill>
                  <a:srgbClr val="38761D"/>
                </a:solidFill>
                <a:highlight>
                  <a:srgbClr val="FFFFFF"/>
                </a:highlight>
                <a:latin typeface="Calibri"/>
                <a:ea typeface="Calibri"/>
                <a:cs typeface="Calibri"/>
                <a:sym typeface="Calibri"/>
              </a:rPr>
              <a:t>Advanced eXtensible Interface</a:t>
            </a:r>
            <a:r>
              <a:rPr lang="en-IN">
                <a:solidFill>
                  <a:srgbClr val="38761D"/>
                </a:solidFill>
                <a:latin typeface="Calibri"/>
                <a:ea typeface="Calibri"/>
                <a:cs typeface="Calibri"/>
                <a:sym typeface="Calibri"/>
              </a:rPr>
              <a:t>) Bus</a:t>
            </a:r>
            <a:endParaRPr>
              <a:solidFill>
                <a:srgbClr val="38761D"/>
              </a:solidFill>
            </a:endParaRPr>
          </a:p>
        </p:txBody>
      </p:sp>
      <p:sp>
        <p:nvSpPr>
          <p:cNvPr id="277" name="Google Shape;277;p44"/>
          <p:cNvSpPr txBox="1"/>
          <p:nvPr/>
        </p:nvSpPr>
        <p:spPr>
          <a:xfrm>
            <a:off x="406400" y="1543600"/>
            <a:ext cx="10826700" cy="14316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Font typeface="Calibri"/>
              <a:buChar char="●"/>
            </a:pPr>
            <a:r>
              <a:rPr lang="en-IN" sz="2100" b="1">
                <a:latin typeface="Calibri"/>
                <a:ea typeface="Calibri"/>
                <a:cs typeface="Calibri"/>
                <a:sym typeface="Calibri"/>
              </a:rPr>
              <a:t>AXI Master and AXI Slave</a:t>
            </a:r>
            <a:r>
              <a:rPr lang="en-IN" sz="2000">
                <a:latin typeface="Calibri"/>
                <a:ea typeface="Calibri"/>
                <a:cs typeface="Calibri"/>
                <a:sym typeface="Calibri"/>
              </a:rPr>
              <a:t>:  When Data is sent from one module to another. Module which send the data called as </a:t>
            </a:r>
            <a:r>
              <a:rPr lang="en-IN" sz="2000">
                <a:solidFill>
                  <a:srgbClr val="134F5C"/>
                </a:solidFill>
                <a:latin typeface="Calibri"/>
                <a:ea typeface="Calibri"/>
                <a:cs typeface="Calibri"/>
                <a:sym typeface="Calibri"/>
              </a:rPr>
              <a:t>AXI Master</a:t>
            </a:r>
            <a:r>
              <a:rPr lang="en-IN" sz="2000">
                <a:latin typeface="Calibri"/>
                <a:ea typeface="Calibri"/>
                <a:cs typeface="Calibri"/>
                <a:sym typeface="Calibri"/>
              </a:rPr>
              <a:t> and the module which receive the data is called </a:t>
            </a:r>
            <a:r>
              <a:rPr lang="en-IN" sz="2000">
                <a:solidFill>
                  <a:srgbClr val="134F5C"/>
                </a:solidFill>
                <a:latin typeface="Calibri"/>
                <a:ea typeface="Calibri"/>
                <a:cs typeface="Calibri"/>
                <a:sym typeface="Calibri"/>
              </a:rPr>
              <a:t>AXI Slave</a:t>
            </a:r>
            <a:r>
              <a:rPr lang="en-IN" sz="2000">
                <a:latin typeface="Calibri"/>
                <a:ea typeface="Calibri"/>
                <a:cs typeface="Calibri"/>
                <a:sym typeface="Calibri"/>
              </a:rPr>
              <a:t>.</a:t>
            </a:r>
            <a:endParaRPr sz="2000">
              <a:latin typeface="Calibri"/>
              <a:ea typeface="Calibri"/>
              <a:cs typeface="Calibri"/>
              <a:sym typeface="Calibri"/>
            </a:endParaRPr>
          </a:p>
          <a:p>
            <a:pPr marL="457200" lvl="0" indent="0" algn="l" rtl="0">
              <a:spcBef>
                <a:spcPts val="0"/>
              </a:spcBef>
              <a:spcAft>
                <a:spcPts val="0"/>
              </a:spcAft>
              <a:buNone/>
            </a:pP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p:txBody>
      </p:sp>
      <p:pic>
        <p:nvPicPr>
          <p:cNvPr id="278" name="Google Shape;278;p44"/>
          <p:cNvPicPr preferRelativeResize="0"/>
          <p:nvPr/>
        </p:nvPicPr>
        <p:blipFill>
          <a:blip r:embed="rId3">
            <a:alphaModFix/>
          </a:blip>
          <a:stretch>
            <a:fillRect/>
          </a:stretch>
        </p:blipFill>
        <p:spPr>
          <a:xfrm>
            <a:off x="3528675" y="2506250"/>
            <a:ext cx="8663326" cy="3831975"/>
          </a:xfrm>
          <a:prstGeom prst="rect">
            <a:avLst/>
          </a:prstGeom>
          <a:noFill/>
          <a:ln>
            <a:noFill/>
          </a:ln>
        </p:spPr>
      </p:pic>
      <p:sp>
        <p:nvSpPr>
          <p:cNvPr id="279" name="Google Shape;279;p44"/>
          <p:cNvSpPr txBox="1"/>
          <p:nvPr/>
        </p:nvSpPr>
        <p:spPr>
          <a:xfrm>
            <a:off x="5371950" y="4376625"/>
            <a:ext cx="89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80" name="Google Shape;280;p44"/>
          <p:cNvSpPr txBox="1"/>
          <p:nvPr/>
        </p:nvSpPr>
        <p:spPr>
          <a:xfrm>
            <a:off x="460275" y="3616025"/>
            <a:ext cx="3068400" cy="172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000" i="1">
                <a:latin typeface="Calibri"/>
                <a:ea typeface="Calibri"/>
                <a:cs typeface="Calibri"/>
                <a:sym typeface="Calibri"/>
              </a:rPr>
              <a:t>AXI uses 5 channels for communicating between master and slave modules.</a:t>
            </a:r>
            <a:endParaRPr sz="2000" i="1">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5"/>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IN">
                <a:solidFill>
                  <a:srgbClr val="38761D"/>
                </a:solidFill>
                <a:latin typeface="Calibri"/>
                <a:ea typeface="Calibri"/>
                <a:cs typeface="Calibri"/>
                <a:sym typeface="Calibri"/>
              </a:rPr>
              <a:t>AXI Interconnect </a:t>
            </a:r>
            <a:endParaRPr>
              <a:solidFill>
                <a:srgbClr val="38761D"/>
              </a:solidFill>
            </a:endParaRPr>
          </a:p>
        </p:txBody>
      </p:sp>
      <p:pic>
        <p:nvPicPr>
          <p:cNvPr id="287" name="Google Shape;287;p45"/>
          <p:cNvPicPr preferRelativeResize="0"/>
          <p:nvPr/>
        </p:nvPicPr>
        <p:blipFill>
          <a:blip r:embed="rId3">
            <a:alphaModFix/>
          </a:blip>
          <a:stretch>
            <a:fillRect/>
          </a:stretch>
        </p:blipFill>
        <p:spPr>
          <a:xfrm>
            <a:off x="7526675" y="2007225"/>
            <a:ext cx="3930581" cy="3285800"/>
          </a:xfrm>
          <a:prstGeom prst="rect">
            <a:avLst/>
          </a:prstGeom>
          <a:noFill/>
          <a:ln>
            <a:noFill/>
          </a:ln>
        </p:spPr>
      </p:pic>
      <p:sp>
        <p:nvSpPr>
          <p:cNvPr id="288" name="Google Shape;288;p45"/>
          <p:cNvSpPr txBox="1"/>
          <p:nvPr/>
        </p:nvSpPr>
        <p:spPr>
          <a:xfrm>
            <a:off x="406400" y="1620650"/>
            <a:ext cx="6725700" cy="1723800"/>
          </a:xfrm>
          <a:prstGeom prst="rect">
            <a:avLst/>
          </a:prstGeom>
          <a:noFill/>
          <a:ln>
            <a:noFill/>
          </a:ln>
        </p:spPr>
        <p:txBody>
          <a:bodyPr spcFirstLastPara="1" wrap="square" lIns="91425" tIns="91425" rIns="91425" bIns="91425" anchor="t" anchorCtr="0">
            <a:spAutoFit/>
          </a:bodyPr>
          <a:lstStyle/>
          <a:p>
            <a:pPr marL="457200" lvl="0" indent="-355600" algn="just" rtl="0">
              <a:spcBef>
                <a:spcPts val="0"/>
              </a:spcBef>
              <a:spcAft>
                <a:spcPts val="0"/>
              </a:spcAft>
              <a:buSzPts val="2000"/>
              <a:buFont typeface="Calibri"/>
              <a:buChar char="●"/>
            </a:pPr>
            <a:r>
              <a:rPr lang="en-IN" sz="2000">
                <a:latin typeface="Calibri"/>
                <a:ea typeface="Calibri"/>
                <a:cs typeface="Calibri"/>
                <a:sym typeface="Calibri"/>
              </a:rPr>
              <a:t>For sending information from multiple master to multiple slave AXI Interconnects are used. </a:t>
            </a:r>
            <a:endParaRPr sz="2000">
              <a:latin typeface="Calibri"/>
              <a:ea typeface="Calibri"/>
              <a:cs typeface="Calibri"/>
              <a:sym typeface="Calibri"/>
            </a:endParaRPr>
          </a:p>
          <a:p>
            <a:pPr marL="457200" lvl="0" indent="-355600" algn="just" rtl="0">
              <a:spcBef>
                <a:spcPts val="0"/>
              </a:spcBef>
              <a:spcAft>
                <a:spcPts val="0"/>
              </a:spcAft>
              <a:buSzPts val="2000"/>
              <a:buFont typeface="Calibri"/>
              <a:buChar char="●"/>
            </a:pPr>
            <a:r>
              <a:rPr lang="en-IN" sz="2000">
                <a:latin typeface="Calibri"/>
                <a:ea typeface="Calibri"/>
                <a:cs typeface="Calibri"/>
                <a:sym typeface="Calibri"/>
              </a:rPr>
              <a:t> AXI Interconnect can send specific data to specific slave from specific Master</a:t>
            </a:r>
            <a:endParaRPr sz="2000">
              <a:latin typeface="Calibri"/>
              <a:ea typeface="Calibri"/>
              <a:cs typeface="Calibri"/>
              <a:sym typeface="Calibri"/>
            </a:endParaRPr>
          </a:p>
          <a:p>
            <a:pPr marL="0" lvl="0" indent="0" algn="just" rtl="0">
              <a:spcBef>
                <a:spcPts val="0"/>
              </a:spcBef>
              <a:spcAft>
                <a:spcPts val="0"/>
              </a:spcAft>
              <a:buNone/>
            </a:pPr>
            <a:r>
              <a:rPr lang="en-IN" sz="2000">
                <a:latin typeface="Calibri"/>
                <a:ea typeface="Calibri"/>
                <a:cs typeface="Calibri"/>
                <a:sym typeface="Calibri"/>
              </a:rPr>
              <a:t> </a:t>
            </a:r>
            <a:endParaRPr sz="2000">
              <a:latin typeface="Calibri"/>
              <a:ea typeface="Calibri"/>
              <a:cs typeface="Calibri"/>
              <a:sym typeface="Calibri"/>
            </a:endParaRPr>
          </a:p>
        </p:txBody>
      </p:sp>
      <p:sp>
        <p:nvSpPr>
          <p:cNvPr id="289" name="Google Shape;289;p45"/>
          <p:cNvSpPr txBox="1"/>
          <p:nvPr/>
        </p:nvSpPr>
        <p:spPr>
          <a:xfrm>
            <a:off x="406400" y="3105000"/>
            <a:ext cx="6725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90" name="Google Shape;290;p45"/>
          <p:cNvSpPr txBox="1"/>
          <p:nvPr/>
        </p:nvSpPr>
        <p:spPr>
          <a:xfrm>
            <a:off x="406400" y="3344450"/>
            <a:ext cx="6329400" cy="29553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Font typeface="Calibri"/>
              <a:buChar char="●"/>
            </a:pPr>
            <a:r>
              <a:rPr lang="en-IN" sz="2000">
                <a:latin typeface="Calibri"/>
                <a:ea typeface="Calibri"/>
                <a:cs typeface="Calibri"/>
                <a:sym typeface="Calibri"/>
              </a:rPr>
              <a:t>AXI are used for communicating between PS and PL Components of the SOC.</a:t>
            </a: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a:p>
            <a:pPr marL="457200" lvl="0" indent="-355600" algn="l" rtl="0">
              <a:spcBef>
                <a:spcPts val="0"/>
              </a:spcBef>
              <a:spcAft>
                <a:spcPts val="0"/>
              </a:spcAft>
              <a:buSzPts val="2000"/>
              <a:buFont typeface="Calibri"/>
              <a:buChar char="●"/>
            </a:pPr>
            <a:r>
              <a:rPr lang="en-IN" sz="2000">
                <a:latin typeface="Calibri"/>
                <a:ea typeface="Calibri"/>
                <a:cs typeface="Calibri"/>
                <a:sym typeface="Calibri"/>
              </a:rPr>
              <a:t>Zynq uses </a:t>
            </a:r>
            <a:r>
              <a:rPr lang="en-IN" sz="2000">
                <a:solidFill>
                  <a:srgbClr val="134F5C"/>
                </a:solidFill>
                <a:latin typeface="Calibri"/>
                <a:ea typeface="Calibri"/>
                <a:cs typeface="Calibri"/>
                <a:sym typeface="Calibri"/>
              </a:rPr>
              <a:t>AXI4 for PL modules and AXI3 for PS modules.   </a:t>
            </a:r>
            <a:endParaRPr sz="2000">
              <a:solidFill>
                <a:srgbClr val="134F5C"/>
              </a:solidFill>
              <a:latin typeface="Calibri"/>
              <a:ea typeface="Calibri"/>
              <a:cs typeface="Calibri"/>
              <a:sym typeface="Calibri"/>
            </a:endParaRPr>
          </a:p>
          <a:p>
            <a:pPr marL="457200" lvl="0" indent="457200" algn="l" rtl="0">
              <a:spcBef>
                <a:spcPts val="0"/>
              </a:spcBef>
              <a:spcAft>
                <a:spcPts val="0"/>
              </a:spcAft>
              <a:buNone/>
            </a:pPr>
            <a:r>
              <a:rPr lang="en-IN" sz="2000" i="1">
                <a:latin typeface="Calibri"/>
                <a:ea typeface="Calibri"/>
                <a:cs typeface="Calibri"/>
                <a:sym typeface="Calibri"/>
              </a:rPr>
              <a:t>(As AXI also has the capability to send 64kb of information to 32kb slave module.)</a:t>
            </a:r>
            <a:endParaRPr sz="2000" i="1">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p:txBody>
      </p:sp>
      <p:cxnSp>
        <p:nvCxnSpPr>
          <p:cNvPr id="291" name="Google Shape;291;p45"/>
          <p:cNvCxnSpPr/>
          <p:nvPr/>
        </p:nvCxnSpPr>
        <p:spPr>
          <a:xfrm>
            <a:off x="7309750" y="1518550"/>
            <a:ext cx="27300" cy="4844100"/>
          </a:xfrm>
          <a:prstGeom prst="straightConnector1">
            <a:avLst/>
          </a:prstGeom>
          <a:noFill/>
          <a:ln w="28575" cap="flat" cmpd="sng">
            <a:solidFill>
              <a:srgbClr val="00FF00"/>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6"/>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IN">
                <a:solidFill>
                  <a:srgbClr val="38761D"/>
                </a:solidFill>
                <a:latin typeface="Calibri"/>
                <a:ea typeface="Calibri"/>
                <a:cs typeface="Calibri"/>
                <a:sym typeface="Calibri"/>
              </a:rPr>
              <a:t>PL / PS AXI Interfaces</a:t>
            </a:r>
            <a:endParaRPr/>
          </a:p>
        </p:txBody>
      </p:sp>
      <p:pic>
        <p:nvPicPr>
          <p:cNvPr id="298" name="Google Shape;298;p46"/>
          <p:cNvPicPr preferRelativeResize="0"/>
          <p:nvPr/>
        </p:nvPicPr>
        <p:blipFill rotWithShape="1">
          <a:blip r:embed="rId3">
            <a:alphaModFix/>
          </a:blip>
          <a:srcRect l="5391" t="19206" r="2603" b="6779"/>
          <a:stretch/>
        </p:blipFill>
        <p:spPr>
          <a:xfrm>
            <a:off x="2057400" y="2117275"/>
            <a:ext cx="8599723" cy="3891650"/>
          </a:xfrm>
          <a:prstGeom prst="rect">
            <a:avLst/>
          </a:prstGeom>
          <a:noFill/>
          <a:ln>
            <a:noFill/>
          </a:ln>
        </p:spPr>
      </p:pic>
      <p:cxnSp>
        <p:nvCxnSpPr>
          <p:cNvPr id="299" name="Google Shape;299;p46"/>
          <p:cNvCxnSpPr/>
          <p:nvPr/>
        </p:nvCxnSpPr>
        <p:spPr>
          <a:xfrm rot="10800000">
            <a:off x="4778825" y="1872350"/>
            <a:ext cx="0" cy="381000"/>
          </a:xfrm>
          <a:prstGeom prst="straightConnector1">
            <a:avLst/>
          </a:prstGeom>
          <a:noFill/>
          <a:ln w="28575" cap="flat" cmpd="sng">
            <a:solidFill>
              <a:srgbClr val="E31C24"/>
            </a:solidFill>
            <a:prstDash val="solid"/>
            <a:round/>
            <a:headEnd type="none" w="med" len="med"/>
            <a:tailEnd type="triangle" w="med" len="med"/>
          </a:ln>
        </p:spPr>
      </p:cxnSp>
      <p:sp>
        <p:nvSpPr>
          <p:cNvPr id="300" name="Google Shape;300;p46"/>
          <p:cNvSpPr txBox="1"/>
          <p:nvPr/>
        </p:nvSpPr>
        <p:spPr>
          <a:xfrm>
            <a:off x="3989675" y="1398538"/>
            <a:ext cx="15783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IN" b="1" i="1"/>
              <a:t>Communication ports</a:t>
            </a:r>
            <a:endParaRPr b="1" i="1"/>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7"/>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IN">
                <a:solidFill>
                  <a:srgbClr val="38761D"/>
                </a:solidFill>
                <a:latin typeface="Calibri"/>
                <a:ea typeface="Calibri"/>
                <a:cs typeface="Calibri"/>
                <a:sym typeface="Calibri"/>
              </a:rPr>
              <a:t>PL / PS AXI Interfaces </a:t>
            </a:r>
            <a:endParaRPr/>
          </a:p>
        </p:txBody>
      </p:sp>
      <p:pic>
        <p:nvPicPr>
          <p:cNvPr id="307" name="Google Shape;307;p47"/>
          <p:cNvPicPr preferRelativeResize="0"/>
          <p:nvPr/>
        </p:nvPicPr>
        <p:blipFill rotWithShape="1">
          <a:blip r:embed="rId3">
            <a:alphaModFix/>
          </a:blip>
          <a:srcRect l="28177" t="51894" r="41420" b="15643"/>
          <a:stretch/>
        </p:blipFill>
        <p:spPr>
          <a:xfrm>
            <a:off x="2716663" y="1798775"/>
            <a:ext cx="6758674" cy="40594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8"/>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PL / PS AXI Interfaces </a:t>
            </a:r>
            <a:endParaRPr>
              <a:solidFill>
                <a:srgbClr val="38761D"/>
              </a:solidFill>
              <a:latin typeface="Calibri"/>
              <a:ea typeface="Calibri"/>
              <a:cs typeface="Calibri"/>
              <a:sym typeface="Calibri"/>
            </a:endParaRPr>
          </a:p>
        </p:txBody>
      </p:sp>
      <p:sp>
        <p:nvSpPr>
          <p:cNvPr id="314" name="Google Shape;314;p48"/>
          <p:cNvSpPr txBox="1"/>
          <p:nvPr/>
        </p:nvSpPr>
        <p:spPr>
          <a:xfrm>
            <a:off x="712200" y="1446550"/>
            <a:ext cx="10767600" cy="506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000" dirty="0">
                <a:latin typeface="Calibri"/>
                <a:ea typeface="Calibri"/>
                <a:cs typeface="Calibri"/>
                <a:sym typeface="Calibri"/>
              </a:rPr>
              <a:t>Different AXI interconnects are used such to enable transactions between PS/PL as described below:</a:t>
            </a:r>
            <a:endParaRPr sz="2000" dirty="0">
              <a:latin typeface="Calibri"/>
              <a:ea typeface="Calibri"/>
              <a:cs typeface="Calibri"/>
              <a:sym typeface="Calibri"/>
            </a:endParaRPr>
          </a:p>
          <a:p>
            <a:pPr marL="457200" lvl="0" indent="-355600" algn="l" rtl="0">
              <a:spcBef>
                <a:spcPts val="0"/>
              </a:spcBef>
              <a:spcAft>
                <a:spcPts val="0"/>
              </a:spcAft>
              <a:buClr>
                <a:srgbClr val="1155CC"/>
              </a:buClr>
              <a:buSzPts val="2000"/>
              <a:buFont typeface="Calibri"/>
              <a:buAutoNum type="alphaUcParenBoth"/>
            </a:pPr>
            <a:r>
              <a:rPr lang="en-IN" sz="2000" b="1" i="1" dirty="0">
                <a:solidFill>
                  <a:srgbClr val="1155CC"/>
                </a:solidFill>
                <a:latin typeface="Calibri"/>
                <a:ea typeface="Calibri"/>
                <a:cs typeface="Calibri"/>
                <a:sym typeface="Calibri"/>
              </a:rPr>
              <a:t>High performance ports </a:t>
            </a:r>
            <a:endParaRPr sz="2000" b="1" i="1" dirty="0">
              <a:solidFill>
                <a:srgbClr val="1155CC"/>
              </a:solidFill>
              <a:latin typeface="Calibri"/>
              <a:ea typeface="Calibri"/>
              <a:cs typeface="Calibri"/>
              <a:sym typeface="Calibri"/>
            </a:endParaRPr>
          </a:p>
          <a:p>
            <a:pPr marL="0" lvl="0" indent="0" algn="l" rtl="0">
              <a:spcBef>
                <a:spcPts val="0"/>
              </a:spcBef>
              <a:spcAft>
                <a:spcPts val="0"/>
              </a:spcAft>
              <a:buNone/>
            </a:pPr>
            <a:r>
              <a:rPr lang="en-IN" sz="2000" dirty="0">
                <a:latin typeface="Calibri"/>
                <a:ea typeface="Calibri"/>
                <a:cs typeface="Calibri"/>
                <a:sym typeface="Calibri"/>
              </a:rPr>
              <a:t>	They have following characteristics and applications:-</a:t>
            </a:r>
            <a:endParaRPr sz="2000" dirty="0">
              <a:latin typeface="Calibri"/>
              <a:ea typeface="Calibri"/>
              <a:cs typeface="Calibri"/>
              <a:sym typeface="Calibri"/>
            </a:endParaRPr>
          </a:p>
          <a:p>
            <a:pPr marL="914400" lvl="1" indent="-355600" algn="l" rtl="0">
              <a:spcBef>
                <a:spcPts val="0"/>
              </a:spcBef>
              <a:spcAft>
                <a:spcPts val="0"/>
              </a:spcAft>
              <a:buSzPts val="2000"/>
              <a:buFont typeface="Calibri"/>
              <a:buAutoNum type="alphaLcParenBoth"/>
            </a:pPr>
            <a:r>
              <a:rPr lang="en-IN" sz="2000" dirty="0">
                <a:latin typeface="Calibri"/>
                <a:ea typeface="Calibri"/>
                <a:cs typeface="Calibri"/>
                <a:sym typeface="Calibri"/>
              </a:rPr>
              <a:t>These are slave ports to the logic you develop in PL.</a:t>
            </a:r>
            <a:endParaRPr sz="2000" dirty="0">
              <a:latin typeface="Calibri"/>
              <a:ea typeface="Calibri"/>
              <a:cs typeface="Calibri"/>
              <a:sym typeface="Calibri"/>
            </a:endParaRPr>
          </a:p>
          <a:p>
            <a:pPr marL="914400" lvl="1" indent="-355600" algn="l" rtl="0">
              <a:spcBef>
                <a:spcPts val="0"/>
              </a:spcBef>
              <a:spcAft>
                <a:spcPts val="0"/>
              </a:spcAft>
              <a:buSzPts val="2000"/>
              <a:buFont typeface="Calibri"/>
              <a:buAutoNum type="alphaLcParenBoth"/>
            </a:pPr>
            <a:r>
              <a:rPr lang="en-IN" sz="2000" dirty="0">
                <a:latin typeface="Calibri"/>
                <a:ea typeface="Calibri"/>
                <a:cs typeface="Calibri"/>
                <a:sym typeface="Calibri"/>
              </a:rPr>
              <a:t>All are based on AXI memory interface, and enables high bandwidth transaction of 64 bits.</a:t>
            </a:r>
            <a:endParaRPr sz="2000" dirty="0">
              <a:latin typeface="Calibri"/>
              <a:ea typeface="Calibri"/>
              <a:cs typeface="Calibri"/>
              <a:sym typeface="Calibri"/>
            </a:endParaRPr>
          </a:p>
          <a:p>
            <a:pPr marL="914400" lvl="1" indent="-355600" algn="l" rtl="0">
              <a:spcBef>
                <a:spcPts val="0"/>
              </a:spcBef>
              <a:spcAft>
                <a:spcPts val="0"/>
              </a:spcAft>
              <a:buSzPts val="2000"/>
              <a:buFont typeface="Calibri"/>
              <a:buAutoNum type="alphaLcParenBoth"/>
            </a:pPr>
            <a:r>
              <a:rPr lang="en-IN" sz="2000" dirty="0">
                <a:latin typeface="Calibri"/>
                <a:ea typeface="Calibri"/>
                <a:cs typeface="Calibri"/>
                <a:sym typeface="Calibri"/>
              </a:rPr>
              <a:t>Helps in directing the hardware accelerator or logic in PL in memory space of PS i.e. OCM and DRAM. PL shares data to PS CPU core by transferring data to DRAM via these ports only and CPU can access the data later </a:t>
            </a:r>
            <a:endParaRPr sz="2000" dirty="0">
              <a:latin typeface="Calibri"/>
              <a:ea typeface="Calibri"/>
              <a:cs typeface="Calibri"/>
              <a:sym typeface="Calibri"/>
            </a:endParaRPr>
          </a:p>
          <a:p>
            <a:pPr marL="914400" lvl="1" indent="-355600" algn="l" rtl="0">
              <a:spcBef>
                <a:spcPts val="0"/>
              </a:spcBef>
              <a:spcAft>
                <a:spcPts val="0"/>
              </a:spcAft>
              <a:buSzPts val="2000"/>
              <a:buFont typeface="Calibri"/>
              <a:buAutoNum type="alphaLcParenBoth"/>
            </a:pPr>
            <a:r>
              <a:rPr lang="en-IN" sz="2000" dirty="0">
                <a:latin typeface="Calibri"/>
                <a:ea typeface="Calibri"/>
                <a:cs typeface="Calibri"/>
                <a:sym typeface="Calibri"/>
              </a:rPr>
              <a:t>Further categorized into </a:t>
            </a:r>
            <a:r>
              <a:rPr lang="en-IN" sz="2000" dirty="0">
                <a:solidFill>
                  <a:srgbClr val="134F5C"/>
                </a:solidFill>
                <a:latin typeface="Calibri"/>
                <a:ea typeface="Calibri"/>
                <a:cs typeface="Calibri"/>
                <a:sym typeface="Calibri"/>
              </a:rPr>
              <a:t>HP0, HP1,HP2, and HP3.</a:t>
            </a:r>
            <a:endParaRPr sz="2000" dirty="0">
              <a:solidFill>
                <a:srgbClr val="134F5C"/>
              </a:solidFill>
              <a:latin typeface="Calibri"/>
              <a:ea typeface="Calibri"/>
              <a:cs typeface="Calibri"/>
              <a:sym typeface="Calibri"/>
            </a:endParaRPr>
          </a:p>
          <a:p>
            <a:pPr marL="914400" lvl="1" indent="-355600" algn="l" rtl="0">
              <a:spcBef>
                <a:spcPts val="0"/>
              </a:spcBef>
              <a:spcAft>
                <a:spcPts val="0"/>
              </a:spcAft>
              <a:buSzPts val="2000"/>
              <a:buFont typeface="Calibri"/>
              <a:buAutoNum type="alphaLcParenBoth"/>
            </a:pPr>
            <a:r>
              <a:rPr lang="en-IN" sz="2000" dirty="0">
                <a:latin typeface="Calibri"/>
                <a:ea typeface="Calibri"/>
                <a:cs typeface="Calibri"/>
                <a:sym typeface="Calibri"/>
              </a:rPr>
              <a:t>HP0 and HP1 are used to access DRAM controller by which PL access the</a:t>
            </a:r>
            <a:r>
              <a:rPr lang="en-IN" sz="2000" dirty="0">
                <a:solidFill>
                  <a:srgbClr val="134F5C"/>
                </a:solidFill>
                <a:latin typeface="Calibri"/>
                <a:ea typeface="Calibri"/>
                <a:cs typeface="Calibri"/>
                <a:sym typeface="Calibri"/>
              </a:rPr>
              <a:t> DRAM and OCM</a:t>
            </a:r>
            <a:r>
              <a:rPr lang="en-IN" sz="2000" dirty="0">
                <a:latin typeface="Calibri"/>
                <a:ea typeface="Calibri"/>
                <a:cs typeface="Calibri"/>
                <a:sym typeface="Calibri"/>
              </a:rPr>
              <a:t>.</a:t>
            </a:r>
            <a:endParaRPr sz="2000" dirty="0">
              <a:latin typeface="Calibri"/>
              <a:ea typeface="Calibri"/>
              <a:cs typeface="Calibri"/>
              <a:sym typeface="Calibri"/>
            </a:endParaRPr>
          </a:p>
          <a:p>
            <a:pPr marL="914400" lvl="1" indent="-355600" algn="l" rtl="0">
              <a:spcBef>
                <a:spcPts val="0"/>
              </a:spcBef>
              <a:spcAft>
                <a:spcPts val="0"/>
              </a:spcAft>
              <a:buSzPts val="2000"/>
              <a:buFont typeface="Calibri"/>
              <a:buAutoNum type="alphaLcParenBoth"/>
            </a:pPr>
            <a:r>
              <a:rPr lang="en-IN" sz="2000" dirty="0">
                <a:latin typeface="Calibri"/>
                <a:ea typeface="Calibri"/>
                <a:cs typeface="Calibri"/>
                <a:sym typeface="Calibri"/>
              </a:rPr>
              <a:t>HP2 and HP3 are used for Interconnect of the PS which can be controlled by the PL.</a:t>
            </a:r>
            <a:endParaRPr sz="2000" dirty="0">
              <a:latin typeface="Calibri"/>
              <a:ea typeface="Calibri"/>
              <a:cs typeface="Calibri"/>
              <a:sym typeface="Calibri"/>
            </a:endParaRPr>
          </a:p>
          <a:p>
            <a:pPr marL="0" lvl="0" indent="0" algn="l" rtl="0">
              <a:spcBef>
                <a:spcPts val="0"/>
              </a:spcBef>
              <a:spcAft>
                <a:spcPts val="0"/>
              </a:spcAft>
              <a:buNone/>
            </a:pPr>
            <a:endParaRPr sz="2000" dirty="0">
              <a:latin typeface="Calibri"/>
              <a:ea typeface="Calibri"/>
              <a:cs typeface="Calibri"/>
              <a:sym typeface="Calibri"/>
            </a:endParaRPr>
          </a:p>
          <a:p>
            <a:pPr marL="0" lvl="0" indent="0" algn="l" rtl="0">
              <a:spcBef>
                <a:spcPts val="0"/>
              </a:spcBef>
              <a:spcAft>
                <a:spcPts val="0"/>
              </a:spcAft>
              <a:buNone/>
            </a:pPr>
            <a:r>
              <a:rPr lang="en-IN" sz="1900" b="1" i="1" dirty="0">
                <a:latin typeface="Calibri"/>
                <a:ea typeface="Calibri"/>
                <a:cs typeface="Calibri"/>
                <a:sym typeface="Calibri"/>
              </a:rPr>
              <a:t>(Note: Corresponding path related to this ports are highlighted by red ink in the APU system view diagram of ZYNQ-7000 in slide-6.)</a:t>
            </a:r>
            <a:endParaRPr sz="1900" b="1" i="1" dirty="0">
              <a:latin typeface="Calibri"/>
              <a:ea typeface="Calibri"/>
              <a:cs typeface="Calibri"/>
              <a:sym typeface="Calibri"/>
            </a:endParaRPr>
          </a:p>
          <a:p>
            <a:pPr marL="0" lvl="0" indent="0" algn="l" rtl="0">
              <a:spcBef>
                <a:spcPts val="0"/>
              </a:spcBef>
              <a:spcAft>
                <a:spcPts val="0"/>
              </a:spcAft>
              <a:buNone/>
            </a:pPr>
            <a:endParaRPr sz="2000" dirty="0">
              <a:latin typeface="Calibri"/>
              <a:ea typeface="Calibri"/>
              <a:cs typeface="Calibri"/>
              <a:sym typeface="Calibri"/>
            </a:endParaRPr>
          </a:p>
          <a:p>
            <a:pPr marL="0" lvl="0" indent="0" algn="l" rtl="0">
              <a:spcBef>
                <a:spcPts val="0"/>
              </a:spcBef>
              <a:spcAft>
                <a:spcPts val="0"/>
              </a:spcAft>
              <a:buNone/>
            </a:pPr>
            <a:endParaRPr sz="1900" i="1" dirty="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1"/>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3600"/>
              <a:buNone/>
            </a:pPr>
            <a:r>
              <a:rPr lang="en-IN">
                <a:solidFill>
                  <a:srgbClr val="38761D"/>
                </a:solidFill>
                <a:latin typeface="Calibri"/>
                <a:ea typeface="Calibri"/>
                <a:cs typeface="Calibri"/>
                <a:sym typeface="Calibri"/>
              </a:rPr>
              <a:t>Content </a:t>
            </a:r>
            <a:endParaRPr>
              <a:solidFill>
                <a:srgbClr val="38761D"/>
              </a:solidFill>
              <a:latin typeface="Calibri"/>
              <a:ea typeface="Calibri"/>
              <a:cs typeface="Calibri"/>
              <a:sym typeface="Calibri"/>
            </a:endParaRPr>
          </a:p>
        </p:txBody>
      </p:sp>
      <p:sp>
        <p:nvSpPr>
          <p:cNvPr id="177" name="Google Shape;177;p31"/>
          <p:cNvSpPr txBox="1"/>
          <p:nvPr/>
        </p:nvSpPr>
        <p:spPr>
          <a:xfrm>
            <a:off x="406400" y="1449024"/>
            <a:ext cx="11358252" cy="4857508"/>
          </a:xfrm>
          <a:prstGeom prst="rect">
            <a:avLst/>
          </a:prstGeom>
          <a:noFill/>
          <a:ln>
            <a:noFill/>
          </a:ln>
        </p:spPr>
        <p:txBody>
          <a:bodyPr spcFirstLastPara="1" wrap="square" lIns="91425" tIns="45700" rIns="91425" bIns="45700" numCol="2" anchor="t" anchorCtr="0">
            <a:noAutofit/>
          </a:bodyPr>
          <a:lstStyle/>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FPGA vs CPU</a:t>
            </a:r>
            <a:endParaRPr dirty="0">
              <a:latin typeface="Calibri"/>
              <a:ea typeface="Calibri"/>
              <a:cs typeface="Calibri"/>
              <a:sym typeface="Calibri"/>
            </a:endParaRP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Basic Idea of Zynq</a:t>
            </a:r>
            <a:endParaRPr dirty="0">
              <a:latin typeface="Calibri"/>
              <a:ea typeface="Calibri"/>
              <a:cs typeface="Calibri"/>
              <a:sym typeface="Calibri"/>
            </a:endParaRP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Zynq SOC block diagram</a:t>
            </a:r>
            <a:endParaRPr dirty="0">
              <a:latin typeface="Calibri"/>
              <a:ea typeface="Calibri"/>
              <a:cs typeface="Calibri"/>
              <a:sym typeface="Calibri"/>
            </a:endParaRPr>
          </a:p>
          <a:p>
            <a:pPr marL="457200" lvl="0" indent="-330200" algn="l" rtl="0">
              <a:spcBef>
                <a:spcPts val="0"/>
              </a:spcBef>
              <a:spcAft>
                <a:spcPts val="0"/>
              </a:spcAft>
              <a:buClr>
                <a:schemeClr val="dk1"/>
              </a:buClr>
              <a:buSzPts val="1600"/>
              <a:buFont typeface="Calibri"/>
              <a:buChar char="●"/>
            </a:pPr>
            <a:r>
              <a:rPr lang="en-IN" dirty="0">
                <a:solidFill>
                  <a:schemeClr val="dk1"/>
                </a:solidFill>
                <a:latin typeface="Calibri"/>
                <a:ea typeface="Calibri"/>
                <a:cs typeface="Calibri"/>
                <a:sym typeface="Calibri"/>
              </a:rPr>
              <a:t>System View Diagram of ZYNQ</a:t>
            </a:r>
            <a:endParaRPr dirty="0">
              <a:solidFill>
                <a:schemeClr val="dk1"/>
              </a:solidFill>
              <a:latin typeface="Calibri"/>
              <a:ea typeface="Calibri"/>
              <a:cs typeface="Calibri"/>
              <a:sym typeface="Calibri"/>
            </a:endParaRP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Zynq-7000 Main Features</a:t>
            </a:r>
            <a:endParaRPr dirty="0">
              <a:latin typeface="Calibri"/>
              <a:ea typeface="Calibri"/>
              <a:cs typeface="Calibri"/>
              <a:sym typeface="Calibri"/>
            </a:endParaRP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PS Main Components </a:t>
            </a:r>
            <a:endParaRPr dirty="0">
              <a:latin typeface="Calibri"/>
              <a:ea typeface="Calibri"/>
              <a:cs typeface="Calibri"/>
              <a:sym typeface="Calibri"/>
            </a:endParaRPr>
          </a:p>
          <a:p>
            <a:pPr marL="457200" lvl="0" indent="-330200" algn="l" rtl="0">
              <a:spcBef>
                <a:spcPts val="0"/>
              </a:spcBef>
              <a:spcAft>
                <a:spcPts val="0"/>
              </a:spcAft>
              <a:buClr>
                <a:schemeClr val="dk1"/>
              </a:buClr>
              <a:buSzPts val="1600"/>
              <a:buFont typeface="Calibri"/>
              <a:buChar char="●"/>
            </a:pPr>
            <a:r>
              <a:rPr lang="en-IN" dirty="0">
                <a:solidFill>
                  <a:schemeClr val="dk1"/>
                </a:solidFill>
                <a:latin typeface="Calibri"/>
                <a:ea typeface="Calibri"/>
                <a:cs typeface="Calibri"/>
                <a:sym typeface="Calibri"/>
              </a:rPr>
              <a:t>Application Processing Unit (APU)</a:t>
            </a:r>
            <a:endParaRPr dirty="0">
              <a:solidFill>
                <a:schemeClr val="dk1"/>
              </a:solidFill>
              <a:latin typeface="Calibri"/>
              <a:ea typeface="Calibri"/>
              <a:cs typeface="Calibri"/>
              <a:sym typeface="Calibri"/>
            </a:endParaRPr>
          </a:p>
          <a:p>
            <a:pPr marL="457200" lvl="0" indent="-330200" algn="l" rtl="0">
              <a:spcBef>
                <a:spcPts val="0"/>
              </a:spcBef>
              <a:spcAft>
                <a:spcPts val="0"/>
              </a:spcAft>
              <a:buClr>
                <a:schemeClr val="dk1"/>
              </a:buClr>
              <a:buSzPts val="1600"/>
              <a:buFont typeface="Calibri"/>
              <a:buChar char="●"/>
            </a:pPr>
            <a:r>
              <a:rPr lang="en-IN" dirty="0">
                <a:solidFill>
                  <a:schemeClr val="dk1"/>
                </a:solidFill>
                <a:latin typeface="Calibri"/>
                <a:ea typeface="Calibri"/>
                <a:cs typeface="Calibri"/>
                <a:sym typeface="Calibri"/>
              </a:rPr>
              <a:t>On chip memory </a:t>
            </a:r>
            <a:endParaRPr dirty="0">
              <a:solidFill>
                <a:schemeClr val="dk1"/>
              </a:solidFill>
              <a:latin typeface="Calibri"/>
              <a:ea typeface="Calibri"/>
              <a:cs typeface="Calibri"/>
              <a:sym typeface="Calibri"/>
            </a:endParaRPr>
          </a:p>
          <a:p>
            <a:pPr marL="457200" lvl="0" indent="-330200" algn="l" rtl="0">
              <a:spcBef>
                <a:spcPts val="0"/>
              </a:spcBef>
              <a:spcAft>
                <a:spcPts val="0"/>
              </a:spcAft>
              <a:buClr>
                <a:schemeClr val="dk1"/>
              </a:buClr>
              <a:buSzPts val="1600"/>
              <a:buFont typeface="Calibri"/>
              <a:buChar char="●"/>
            </a:pPr>
            <a:r>
              <a:rPr lang="en-IN" dirty="0">
                <a:solidFill>
                  <a:schemeClr val="dk1"/>
                </a:solidFill>
                <a:latin typeface="Calibri"/>
                <a:ea typeface="Calibri"/>
                <a:cs typeface="Calibri"/>
                <a:sym typeface="Calibri"/>
              </a:rPr>
              <a:t>DMA controller</a:t>
            </a:r>
            <a:endParaRPr dirty="0">
              <a:solidFill>
                <a:schemeClr val="dk1"/>
              </a:solidFill>
              <a:latin typeface="Calibri"/>
              <a:ea typeface="Calibri"/>
              <a:cs typeface="Calibri"/>
              <a:sym typeface="Calibri"/>
            </a:endParaRP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PL Main Components</a:t>
            </a:r>
            <a:endParaRPr dirty="0">
              <a:latin typeface="Calibri"/>
              <a:ea typeface="Calibri"/>
              <a:cs typeface="Calibri"/>
              <a:sym typeface="Calibri"/>
            </a:endParaRP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AXI (</a:t>
            </a:r>
            <a:r>
              <a:rPr lang="en-IN" b="1" dirty="0">
                <a:solidFill>
                  <a:srgbClr val="202122"/>
                </a:solidFill>
                <a:highlight>
                  <a:srgbClr val="FFFFFF"/>
                </a:highlight>
                <a:latin typeface="Calibri"/>
                <a:ea typeface="Calibri"/>
                <a:cs typeface="Calibri"/>
                <a:sym typeface="Calibri"/>
              </a:rPr>
              <a:t>Advanced </a:t>
            </a:r>
            <a:r>
              <a:rPr lang="en-IN" b="1" dirty="0" err="1">
                <a:solidFill>
                  <a:srgbClr val="202122"/>
                </a:solidFill>
                <a:highlight>
                  <a:srgbClr val="FFFFFF"/>
                </a:highlight>
                <a:latin typeface="Calibri"/>
                <a:ea typeface="Calibri"/>
                <a:cs typeface="Calibri"/>
                <a:sym typeface="Calibri"/>
              </a:rPr>
              <a:t>eXtensible</a:t>
            </a:r>
            <a:r>
              <a:rPr lang="en-IN" b="1" dirty="0">
                <a:solidFill>
                  <a:srgbClr val="202122"/>
                </a:solidFill>
                <a:highlight>
                  <a:srgbClr val="FFFFFF"/>
                </a:highlight>
                <a:latin typeface="Calibri"/>
                <a:ea typeface="Calibri"/>
                <a:cs typeface="Calibri"/>
                <a:sym typeface="Calibri"/>
              </a:rPr>
              <a:t> Interface)</a:t>
            </a:r>
            <a:endParaRPr b="1" dirty="0">
              <a:solidFill>
                <a:srgbClr val="202122"/>
              </a:solidFill>
              <a:highlight>
                <a:srgbClr val="FFFFFF"/>
              </a:highlight>
              <a:latin typeface="Calibri"/>
              <a:ea typeface="Calibri"/>
              <a:cs typeface="Calibri"/>
              <a:sym typeface="Calibri"/>
            </a:endParaRPr>
          </a:p>
          <a:p>
            <a:pPr marL="457200" marR="0" lvl="0" indent="-330200" algn="l" rtl="0">
              <a:spcBef>
                <a:spcPts val="0"/>
              </a:spcBef>
              <a:spcAft>
                <a:spcPts val="0"/>
              </a:spcAft>
              <a:buClr>
                <a:srgbClr val="202122"/>
              </a:buClr>
              <a:buSzPts val="1600"/>
              <a:buFont typeface="Calibri"/>
              <a:buChar char="●"/>
            </a:pPr>
            <a:r>
              <a:rPr lang="en-IN" dirty="0">
                <a:solidFill>
                  <a:srgbClr val="202122"/>
                </a:solidFill>
                <a:highlight>
                  <a:srgbClr val="FFFFFF"/>
                </a:highlight>
                <a:latin typeface="Calibri"/>
                <a:ea typeface="Calibri"/>
                <a:cs typeface="Calibri"/>
                <a:sym typeface="Calibri"/>
              </a:rPr>
              <a:t>AXI Interconnect</a:t>
            </a:r>
            <a:endParaRPr dirty="0">
              <a:solidFill>
                <a:srgbClr val="202122"/>
              </a:solidFill>
              <a:highlight>
                <a:srgbClr val="FFFFFF"/>
              </a:highlight>
              <a:latin typeface="Calibri"/>
              <a:ea typeface="Calibri"/>
              <a:cs typeface="Calibri"/>
              <a:sym typeface="Calibri"/>
            </a:endParaRPr>
          </a:p>
          <a:p>
            <a:pPr marL="457200" marR="0" lvl="0" indent="-330200" algn="l" rtl="0">
              <a:spcBef>
                <a:spcPts val="0"/>
              </a:spcBef>
              <a:spcAft>
                <a:spcPts val="0"/>
              </a:spcAft>
              <a:buClr>
                <a:schemeClr val="dk1"/>
              </a:buClr>
              <a:buSzPts val="1600"/>
              <a:buFont typeface="Calibri"/>
              <a:buChar char="●"/>
            </a:pPr>
            <a:r>
              <a:rPr lang="en-IN" dirty="0">
                <a:solidFill>
                  <a:schemeClr val="dk1"/>
                </a:solidFill>
                <a:highlight>
                  <a:srgbClr val="FFFFFF"/>
                </a:highlight>
                <a:latin typeface="Calibri"/>
                <a:ea typeface="Calibri"/>
                <a:cs typeface="Calibri"/>
                <a:sym typeface="Calibri"/>
              </a:rPr>
              <a:t>PL/PS </a:t>
            </a:r>
            <a:r>
              <a:rPr lang="en-IN" dirty="0">
                <a:solidFill>
                  <a:schemeClr val="dk1"/>
                </a:solidFill>
                <a:latin typeface="Calibri"/>
                <a:ea typeface="Calibri"/>
                <a:cs typeface="Calibri"/>
                <a:sym typeface="Calibri"/>
              </a:rPr>
              <a:t>AXI Interfaces</a:t>
            </a:r>
            <a:endParaRPr dirty="0">
              <a:solidFill>
                <a:schemeClr val="dk1"/>
              </a:solidFill>
              <a:highlight>
                <a:srgbClr val="FFFFFF"/>
              </a:highlight>
              <a:latin typeface="Calibri"/>
              <a:ea typeface="Calibri"/>
              <a:cs typeface="Calibri"/>
              <a:sym typeface="Calibri"/>
            </a:endParaRPr>
          </a:p>
          <a:p>
            <a:pPr marL="457200" lvl="0" indent="-330200" algn="l" rtl="0">
              <a:spcBef>
                <a:spcPts val="0"/>
              </a:spcBef>
              <a:spcAft>
                <a:spcPts val="0"/>
              </a:spcAft>
              <a:buClr>
                <a:schemeClr val="dk1"/>
              </a:buClr>
              <a:buSzPts val="1600"/>
              <a:buFont typeface="Calibri"/>
              <a:buChar char="●"/>
            </a:pPr>
            <a:r>
              <a:rPr lang="en-IN" dirty="0">
                <a:solidFill>
                  <a:schemeClr val="dk1"/>
                </a:solidFill>
                <a:latin typeface="Calibri"/>
                <a:ea typeface="Calibri"/>
                <a:cs typeface="Calibri"/>
                <a:sym typeface="Calibri"/>
              </a:rPr>
              <a:t>Booting of </a:t>
            </a:r>
            <a:r>
              <a:rPr lang="en-IN" dirty="0" err="1">
                <a:solidFill>
                  <a:schemeClr val="dk1"/>
                </a:solidFill>
                <a:latin typeface="Calibri"/>
                <a:ea typeface="Calibri"/>
                <a:cs typeface="Calibri"/>
                <a:sym typeface="Calibri"/>
              </a:rPr>
              <a:t>Zedboard</a:t>
            </a:r>
            <a:endParaRPr dirty="0">
              <a:solidFill>
                <a:schemeClr val="dk1"/>
              </a:solidFill>
              <a:latin typeface="Calibri"/>
              <a:ea typeface="Calibri"/>
              <a:cs typeface="Calibri"/>
              <a:sym typeface="Calibri"/>
            </a:endParaRP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Specifications of </a:t>
            </a:r>
            <a:r>
              <a:rPr lang="en-IN" dirty="0" err="1">
                <a:latin typeface="Calibri"/>
                <a:ea typeface="Calibri"/>
                <a:cs typeface="Calibri"/>
                <a:sym typeface="Calibri"/>
              </a:rPr>
              <a:t>ZedBoard</a:t>
            </a:r>
            <a:r>
              <a:rPr lang="en-IN" dirty="0">
                <a:latin typeface="Calibri"/>
                <a:ea typeface="Calibri"/>
                <a:cs typeface="Calibri"/>
                <a:sym typeface="Calibri"/>
              </a:rPr>
              <a:t> ZYNQ 7020</a:t>
            </a:r>
            <a:endParaRPr dirty="0">
              <a:latin typeface="Calibri"/>
              <a:ea typeface="Calibri"/>
              <a:cs typeface="Calibri"/>
              <a:sym typeface="Calibri"/>
            </a:endParaRP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Physical overview of </a:t>
            </a:r>
            <a:r>
              <a:rPr lang="en-IN" dirty="0" err="1">
                <a:latin typeface="Calibri"/>
                <a:ea typeface="Calibri"/>
                <a:cs typeface="Calibri"/>
                <a:sym typeface="Calibri"/>
              </a:rPr>
              <a:t>Zedboard</a:t>
            </a:r>
            <a:endParaRPr dirty="0">
              <a:latin typeface="Calibri"/>
              <a:ea typeface="Calibri"/>
              <a:cs typeface="Calibri"/>
              <a:sym typeface="Calibri"/>
            </a:endParaRP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ZYNQ-7000 Data Sheet </a:t>
            </a: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K-means Clustering</a:t>
            </a:r>
          </a:p>
          <a:p>
            <a:pPr marL="457200" indent="-330200">
              <a:buSzPts val="1600"/>
              <a:buFont typeface="Calibri"/>
              <a:buChar char="●"/>
            </a:pPr>
            <a:r>
              <a:rPr lang="en-IN" dirty="0"/>
              <a:t>Hardware and Software Co-design of K means algorithm</a:t>
            </a:r>
          </a:p>
          <a:p>
            <a:pPr marL="457200" indent="-330200">
              <a:buSzPts val="1600"/>
              <a:buFont typeface="Calibri"/>
              <a:buChar char="●"/>
            </a:pPr>
            <a:r>
              <a:rPr lang="en-IN" dirty="0"/>
              <a:t>Data set and expected results</a:t>
            </a:r>
          </a:p>
          <a:p>
            <a:pPr marL="457200" indent="-330200">
              <a:buSzPts val="1600"/>
              <a:buFont typeface="Calibri"/>
              <a:buChar char="●"/>
            </a:pPr>
            <a:r>
              <a:rPr lang="en-IN" dirty="0"/>
              <a:t>Design-1/2/3 block diagram</a:t>
            </a:r>
          </a:p>
          <a:p>
            <a:pPr marL="457200" indent="-330200">
              <a:buSzPts val="1600"/>
              <a:buFont typeface="Calibri"/>
              <a:buChar char="●"/>
            </a:pPr>
            <a:r>
              <a:rPr lang="en-IN" dirty="0"/>
              <a:t>RTL (for PL part)</a:t>
            </a:r>
          </a:p>
          <a:p>
            <a:pPr marL="457200" indent="-330200">
              <a:buSzPts val="1600"/>
              <a:buFont typeface="Calibri"/>
              <a:buChar char="●"/>
            </a:pPr>
            <a:r>
              <a:rPr lang="en-IN" dirty="0"/>
              <a:t>Implemented design schematic</a:t>
            </a:r>
          </a:p>
          <a:p>
            <a:pPr marL="457200" indent="-330200">
              <a:buSzPts val="1600"/>
              <a:buFont typeface="Calibri"/>
              <a:buChar char="●"/>
            </a:pPr>
            <a:r>
              <a:rPr lang="en-IN" dirty="0"/>
              <a:t>Device mapping</a:t>
            </a:r>
          </a:p>
          <a:p>
            <a:pPr marL="457200" indent="-330200">
              <a:buSzPts val="1600"/>
              <a:buFont typeface="Calibri"/>
              <a:buChar char="●"/>
            </a:pPr>
            <a:r>
              <a:rPr lang="en-IN" dirty="0"/>
              <a:t>Vitis IDE results</a:t>
            </a:r>
          </a:p>
          <a:p>
            <a:pPr marL="457200" indent="-330200">
              <a:buSzPts val="1600"/>
              <a:buFont typeface="Calibri"/>
              <a:buChar char="●"/>
            </a:pPr>
            <a:r>
              <a:rPr lang="en-IN" dirty="0"/>
              <a:t>Device Utilization </a:t>
            </a: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Conclusion</a:t>
            </a:r>
          </a:p>
          <a:p>
            <a:pPr marL="457200" marR="0" lvl="0" indent="-330200" algn="l" rtl="0">
              <a:spcBef>
                <a:spcPts val="0"/>
              </a:spcBef>
              <a:spcAft>
                <a:spcPts val="0"/>
              </a:spcAft>
              <a:buSzPts val="1600"/>
              <a:buFont typeface="Calibri"/>
              <a:buChar char="●"/>
            </a:pPr>
            <a:r>
              <a:rPr lang="en-IN" dirty="0">
                <a:latin typeface="Calibri"/>
                <a:ea typeface="Calibri"/>
                <a:cs typeface="Calibri"/>
                <a:sym typeface="Calibri"/>
              </a:rPr>
              <a:t>Learning Outcome</a:t>
            </a:r>
            <a:endParaRPr dirty="0">
              <a:latin typeface="Calibri"/>
              <a:ea typeface="Calibri"/>
              <a:cs typeface="Calibri"/>
              <a:sym typeface="Calibri"/>
            </a:endParaRPr>
          </a:p>
          <a:p>
            <a:pPr marL="457200" marR="0" lvl="0" indent="0" algn="l" rtl="0">
              <a:spcBef>
                <a:spcPts val="0"/>
              </a:spcBef>
              <a:spcAft>
                <a:spcPts val="0"/>
              </a:spcAft>
              <a:buNone/>
            </a:pPr>
            <a:endParaRPr sz="1600" dirty="0">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9"/>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IN">
                <a:solidFill>
                  <a:srgbClr val="38761D"/>
                </a:solidFill>
                <a:latin typeface="Calibri"/>
                <a:ea typeface="Calibri"/>
                <a:cs typeface="Calibri"/>
                <a:sym typeface="Calibri"/>
              </a:rPr>
              <a:t>PL / PS AXI Interfaces </a:t>
            </a:r>
            <a:endParaRPr/>
          </a:p>
        </p:txBody>
      </p:sp>
      <p:sp>
        <p:nvSpPr>
          <p:cNvPr id="321" name="Google Shape;321;p49"/>
          <p:cNvSpPr txBox="1"/>
          <p:nvPr/>
        </p:nvSpPr>
        <p:spPr>
          <a:xfrm>
            <a:off x="587825" y="1515650"/>
            <a:ext cx="10926300" cy="507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000" b="1" i="1">
                <a:solidFill>
                  <a:srgbClr val="1155CC"/>
                </a:solidFill>
                <a:latin typeface="Calibri"/>
                <a:ea typeface="Calibri"/>
                <a:cs typeface="Calibri"/>
                <a:sym typeface="Calibri"/>
              </a:rPr>
              <a:t>(B) Accelerator Coherency Port (ACP)</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In the domain of microelectronics there is a significant jump in performance per watt in the recent decades.</a:t>
            </a:r>
            <a:endParaRPr sz="2000">
              <a:solidFill>
                <a:schemeClr val="dk1"/>
              </a:solidFill>
              <a:latin typeface="Calibri"/>
              <a:ea typeface="Calibri"/>
              <a:cs typeface="Calibri"/>
              <a:sym typeface="Calibri"/>
            </a:endParaRPr>
          </a:p>
          <a:p>
            <a:pPr marL="914400" lvl="1"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This was achieved by using specialized functional units called</a:t>
            </a:r>
            <a:r>
              <a:rPr lang="en-IN" sz="2000" b="1">
                <a:solidFill>
                  <a:schemeClr val="dk1"/>
                </a:solidFill>
                <a:latin typeface="Calibri"/>
                <a:ea typeface="Calibri"/>
                <a:cs typeface="Calibri"/>
                <a:sym typeface="Calibri"/>
              </a:rPr>
              <a:t> </a:t>
            </a:r>
            <a:r>
              <a:rPr lang="en-IN" sz="2000" b="1">
                <a:solidFill>
                  <a:srgbClr val="134F5C"/>
                </a:solidFill>
                <a:latin typeface="Calibri"/>
                <a:ea typeface="Calibri"/>
                <a:cs typeface="Calibri"/>
                <a:sym typeface="Calibri"/>
              </a:rPr>
              <a:t>hardware accelerators.</a:t>
            </a:r>
            <a:endParaRPr sz="2000" b="1">
              <a:solidFill>
                <a:srgbClr val="134F5C"/>
              </a:solidFill>
              <a:latin typeface="Calibri"/>
              <a:ea typeface="Calibri"/>
              <a:cs typeface="Calibri"/>
              <a:sym typeface="Calibri"/>
            </a:endParaRPr>
          </a:p>
          <a:p>
            <a:pPr marL="914400" lvl="1"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Accelerators are modules created for a specific purpose rather than going for general purpose computing.</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In the Zynq architecture the hardware accelerators for executing a specific function are configured in the PL part of the SOC and the general purpose computing of the desired application is performed in the PS part, both the parts  then communicate with each other via the </a:t>
            </a:r>
            <a:r>
              <a:rPr lang="en-IN" sz="2000">
                <a:solidFill>
                  <a:srgbClr val="134F5C"/>
                </a:solidFill>
                <a:latin typeface="Calibri"/>
                <a:ea typeface="Calibri"/>
                <a:cs typeface="Calibri"/>
                <a:sym typeface="Calibri"/>
              </a:rPr>
              <a:t>ACP (accelerator coherency port).</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ACP (64 bit) also improves performance by introducing the concept of shared memory, as ACP port connects the AXI master of PL to the snoop control unit by which PL can directly access the latch memory of the core processor.</a:t>
            </a:r>
            <a:endParaRPr sz="2000">
              <a:solidFill>
                <a:schemeClr val="dk1"/>
              </a:solidFill>
              <a:latin typeface="Calibri"/>
              <a:ea typeface="Calibri"/>
              <a:cs typeface="Calibri"/>
              <a:sym typeface="Calibri"/>
            </a:endParaRPr>
          </a:p>
          <a:p>
            <a:pPr marL="457200" lvl="0" indent="0" algn="just" rtl="0">
              <a:spcBef>
                <a:spcPts val="0"/>
              </a:spcBef>
              <a:spcAft>
                <a:spcPts val="0"/>
              </a:spcAft>
              <a:buNone/>
            </a:pPr>
            <a:endParaRPr sz="200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IN" sz="1900" b="1" i="1">
                <a:solidFill>
                  <a:schemeClr val="dk1"/>
                </a:solidFill>
                <a:latin typeface="Calibri"/>
                <a:ea typeface="Calibri"/>
                <a:cs typeface="Calibri"/>
                <a:sym typeface="Calibri"/>
              </a:rPr>
              <a:t>(Note: Corresponding path related to this ports are highlighted by yellow and pink ink in the APU system view diagram of ZYNQ-7000 in slide-6.)</a:t>
            </a:r>
            <a:endParaRPr sz="20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50"/>
          <p:cNvSpPr txBox="1">
            <a:spLocks noGrp="1"/>
          </p:cNvSpPr>
          <p:nvPr>
            <p:ph type="body" idx="1"/>
          </p:nvPr>
        </p:nvSpPr>
        <p:spPr>
          <a:xfrm>
            <a:off x="406400" y="3157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IN">
                <a:solidFill>
                  <a:srgbClr val="38761D"/>
                </a:solidFill>
                <a:latin typeface="Calibri"/>
                <a:ea typeface="Calibri"/>
                <a:cs typeface="Calibri"/>
                <a:sym typeface="Calibri"/>
              </a:rPr>
              <a:t>PL / PS AXI Interfaces </a:t>
            </a:r>
            <a:endParaRPr>
              <a:solidFill>
                <a:srgbClr val="38761D"/>
              </a:solidFill>
              <a:latin typeface="Calibri"/>
              <a:ea typeface="Calibri"/>
              <a:cs typeface="Calibri"/>
              <a:sym typeface="Calibri"/>
            </a:endParaRPr>
          </a:p>
          <a:p>
            <a:pPr marL="0" lvl="0" indent="0" algn="l" rtl="0">
              <a:spcBef>
                <a:spcPts val="0"/>
              </a:spcBef>
              <a:spcAft>
                <a:spcPts val="0"/>
              </a:spcAft>
              <a:buNone/>
            </a:pPr>
            <a:endParaRPr/>
          </a:p>
        </p:txBody>
      </p:sp>
      <p:sp>
        <p:nvSpPr>
          <p:cNvPr id="328" name="Google Shape;328;p50"/>
          <p:cNvSpPr txBox="1"/>
          <p:nvPr/>
        </p:nvSpPr>
        <p:spPr>
          <a:xfrm>
            <a:off x="678950" y="1564825"/>
            <a:ext cx="9854400" cy="507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000" b="1" i="1">
                <a:solidFill>
                  <a:srgbClr val="1155CC"/>
                </a:solidFill>
                <a:latin typeface="Calibri"/>
                <a:ea typeface="Calibri"/>
                <a:cs typeface="Calibri"/>
                <a:sym typeface="Calibri"/>
              </a:rPr>
              <a:t>(C) General Purpose Ports</a:t>
            </a:r>
            <a:endParaRPr sz="2000" b="1" i="1">
              <a:solidFill>
                <a:srgbClr val="1155CC"/>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AutoNum type="alphaLcParenBoth"/>
            </a:pPr>
            <a:r>
              <a:rPr lang="en-IN" sz="2000">
                <a:solidFill>
                  <a:schemeClr val="dk1"/>
                </a:solidFill>
                <a:latin typeface="Calibri"/>
                <a:ea typeface="Calibri"/>
                <a:cs typeface="Calibri"/>
                <a:sym typeface="Calibri"/>
              </a:rPr>
              <a:t>These allow 32 bit low performance transactions.</a:t>
            </a:r>
            <a:endParaRPr sz="2000">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AutoNum type="alphaLcParenBoth"/>
            </a:pPr>
            <a:r>
              <a:rPr lang="en-IN" sz="2000">
                <a:solidFill>
                  <a:schemeClr val="dk1"/>
                </a:solidFill>
                <a:latin typeface="Calibri"/>
                <a:ea typeface="Calibri"/>
                <a:cs typeface="Calibri"/>
                <a:sym typeface="Calibri"/>
              </a:rPr>
              <a:t>Further classified as Master general purpose ports (MGP0,MGP1) and slave general purpose ports (SGP0,SGP1).</a:t>
            </a:r>
            <a:endParaRPr sz="2000">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AutoNum type="alphaLcParenBoth"/>
            </a:pPr>
            <a:r>
              <a:rPr lang="en-IN" sz="2000">
                <a:solidFill>
                  <a:srgbClr val="134F5C"/>
                </a:solidFill>
                <a:latin typeface="Calibri"/>
                <a:ea typeface="Calibri"/>
                <a:cs typeface="Calibri"/>
                <a:sym typeface="Calibri"/>
              </a:rPr>
              <a:t>SGP0 and SGP1</a:t>
            </a:r>
            <a:r>
              <a:rPr lang="en-IN" sz="2000">
                <a:solidFill>
                  <a:schemeClr val="dk1"/>
                </a:solidFill>
                <a:latin typeface="Calibri"/>
                <a:ea typeface="Calibri"/>
                <a:cs typeface="Calibri"/>
                <a:sym typeface="Calibri"/>
              </a:rPr>
              <a:t> are slave ports of PS which are used to enable transaction between PL and peripherals of PS.</a:t>
            </a:r>
            <a:endParaRPr sz="2000">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AutoNum type="alphaLcParenBoth"/>
            </a:pPr>
            <a:r>
              <a:rPr lang="en-IN" sz="2000">
                <a:solidFill>
                  <a:srgbClr val="134F5C"/>
                </a:solidFill>
                <a:latin typeface="Calibri"/>
                <a:ea typeface="Calibri"/>
                <a:cs typeface="Calibri"/>
                <a:sym typeface="Calibri"/>
              </a:rPr>
              <a:t>MGP0 and MGP1</a:t>
            </a:r>
            <a:r>
              <a:rPr lang="en-IN" sz="2000">
                <a:solidFill>
                  <a:schemeClr val="dk1"/>
                </a:solidFill>
                <a:latin typeface="Calibri"/>
                <a:ea typeface="Calibri"/>
                <a:cs typeface="Calibri"/>
                <a:sym typeface="Calibri"/>
              </a:rPr>
              <a:t> are the </a:t>
            </a:r>
            <a:r>
              <a:rPr lang="en-IN" sz="2000">
                <a:solidFill>
                  <a:srgbClr val="134F5C"/>
                </a:solidFill>
                <a:latin typeface="Calibri"/>
                <a:ea typeface="Calibri"/>
                <a:cs typeface="Calibri"/>
                <a:sym typeface="Calibri"/>
              </a:rPr>
              <a:t>only master ports</a:t>
            </a:r>
            <a:r>
              <a:rPr lang="en-IN" sz="2000">
                <a:solidFill>
                  <a:schemeClr val="dk1"/>
                </a:solidFill>
                <a:latin typeface="Calibri"/>
                <a:ea typeface="Calibri"/>
                <a:cs typeface="Calibri"/>
                <a:sym typeface="Calibri"/>
              </a:rPr>
              <a:t> of the PS.</a:t>
            </a:r>
            <a:endParaRPr sz="2000">
              <a:solidFill>
                <a:schemeClr val="dk1"/>
              </a:solidFill>
              <a:latin typeface="Calibri"/>
              <a:ea typeface="Calibri"/>
              <a:cs typeface="Calibri"/>
              <a:sym typeface="Calibri"/>
            </a:endParaRPr>
          </a:p>
          <a:p>
            <a:pPr marL="1371600" lvl="2" indent="-355600" algn="l" rtl="0">
              <a:spcBef>
                <a:spcPts val="0"/>
              </a:spcBef>
              <a:spcAft>
                <a:spcPts val="0"/>
              </a:spcAft>
              <a:buClr>
                <a:schemeClr val="dk1"/>
              </a:buClr>
              <a:buSzPts val="2000"/>
              <a:buFont typeface="Calibri"/>
              <a:buAutoNum type="romanLcParenBoth"/>
            </a:pPr>
            <a:r>
              <a:rPr lang="en-IN" sz="2000">
                <a:solidFill>
                  <a:schemeClr val="dk1"/>
                </a:solidFill>
                <a:latin typeface="Calibri"/>
                <a:ea typeface="Calibri"/>
                <a:cs typeface="Calibri"/>
                <a:sym typeface="Calibri"/>
              </a:rPr>
              <a:t>Through this CPU core and DMA engine of PS can initiate read and write transactions to the logic you develop in PL.</a:t>
            </a:r>
            <a:endParaRPr sz="2000">
              <a:solidFill>
                <a:schemeClr val="dk1"/>
              </a:solidFill>
              <a:latin typeface="Calibri"/>
              <a:ea typeface="Calibri"/>
              <a:cs typeface="Calibri"/>
              <a:sym typeface="Calibri"/>
            </a:endParaRPr>
          </a:p>
          <a:p>
            <a:pPr marL="1371600" lvl="2" indent="-355600" algn="l" rtl="0">
              <a:spcBef>
                <a:spcPts val="0"/>
              </a:spcBef>
              <a:spcAft>
                <a:spcPts val="0"/>
              </a:spcAft>
              <a:buClr>
                <a:schemeClr val="dk1"/>
              </a:buClr>
              <a:buSzPts val="2000"/>
              <a:buFont typeface="Calibri"/>
              <a:buAutoNum type="romanLcParenBoth"/>
            </a:pPr>
            <a:r>
              <a:rPr lang="en-IN" sz="2000">
                <a:solidFill>
                  <a:schemeClr val="dk1"/>
                </a:solidFill>
                <a:latin typeface="Calibri"/>
                <a:ea typeface="Calibri"/>
                <a:cs typeface="Calibri"/>
                <a:sym typeface="Calibri"/>
              </a:rPr>
              <a:t>These ports can also be used by the CPU core to configure the PL logic.</a:t>
            </a:r>
            <a:endParaRPr sz="2000">
              <a:solidFill>
                <a:schemeClr val="dk1"/>
              </a:solidFill>
              <a:latin typeface="Calibri"/>
              <a:ea typeface="Calibri"/>
              <a:cs typeface="Calibri"/>
              <a:sym typeface="Calibri"/>
            </a:endParaRPr>
          </a:p>
          <a:p>
            <a:pPr marL="0" lvl="0" indent="0" algn="l" rtl="0">
              <a:spcBef>
                <a:spcPts val="0"/>
              </a:spcBef>
              <a:spcAft>
                <a:spcPts val="0"/>
              </a:spcAft>
              <a:buNone/>
            </a:pPr>
            <a:endParaRPr sz="200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IN" sz="1900" b="1" i="1">
                <a:solidFill>
                  <a:schemeClr val="dk1"/>
                </a:solidFill>
                <a:latin typeface="Calibri"/>
                <a:ea typeface="Calibri"/>
                <a:cs typeface="Calibri"/>
                <a:sym typeface="Calibri"/>
              </a:rPr>
              <a:t>(Note: Corresponding path related to this ports are highlighted by blue (MGP) and green (SGP) ink in the APU system view diagram of ZYNQ-7000 in slide-6.)</a:t>
            </a:r>
            <a:endParaRPr sz="2000">
              <a:solidFill>
                <a:schemeClr val="dk1"/>
              </a:solidFill>
              <a:latin typeface="Calibri"/>
              <a:ea typeface="Calibri"/>
              <a:cs typeface="Calibri"/>
              <a:sym typeface="Calibri"/>
            </a:endParaRPr>
          </a:p>
          <a:p>
            <a:pPr marL="0" lvl="0" indent="0" algn="l" rtl="0">
              <a:spcBef>
                <a:spcPts val="0"/>
              </a:spcBef>
              <a:spcAft>
                <a:spcPts val="0"/>
              </a:spcAft>
              <a:buNone/>
            </a:pPr>
            <a:endParaRPr sz="2000" b="1" i="1">
              <a:solidFill>
                <a:srgbClr val="1155CC"/>
              </a:solidFill>
              <a:latin typeface="Calibri"/>
              <a:ea typeface="Calibri"/>
              <a:cs typeface="Calibri"/>
              <a:sym typeface="Calibri"/>
            </a:endParaRPr>
          </a:p>
          <a:p>
            <a:pPr marL="0" lvl="0" indent="0" algn="l" rtl="0">
              <a:spcBef>
                <a:spcPts val="0"/>
              </a:spcBef>
              <a:spcAft>
                <a:spcPts val="0"/>
              </a:spcAft>
              <a:buNone/>
            </a:pPr>
            <a:r>
              <a:rPr lang="en-IN" sz="2000" b="1" i="1">
                <a:solidFill>
                  <a:srgbClr val="1155CC"/>
                </a:solidFill>
                <a:latin typeface="Calibri"/>
                <a:ea typeface="Calibri"/>
                <a:cs typeface="Calibri"/>
                <a:sym typeface="Calibri"/>
              </a:rPr>
              <a:t> </a:t>
            </a:r>
            <a:endParaRPr sz="2000" b="1" i="1">
              <a:solidFill>
                <a:srgbClr val="1155CC"/>
              </a:solidFill>
              <a:latin typeface="Calibri"/>
              <a:ea typeface="Calibri"/>
              <a:cs typeface="Calibri"/>
              <a:sym typeface="Calibri"/>
            </a:endParaRPr>
          </a:p>
          <a:p>
            <a:pPr marL="0" lvl="0" indent="0" algn="l" rtl="0">
              <a:spcBef>
                <a:spcPts val="0"/>
              </a:spcBef>
              <a:spcAft>
                <a:spcPts val="0"/>
              </a:spcAft>
              <a:buNone/>
            </a:pPr>
            <a:r>
              <a:rPr lang="en-IN" sz="2000">
                <a:solidFill>
                  <a:schemeClr val="dk1"/>
                </a:solidFill>
                <a:latin typeface="Calibri"/>
                <a:ea typeface="Calibri"/>
                <a:cs typeface="Calibri"/>
                <a:sym typeface="Calibri"/>
              </a:rPr>
              <a:t> </a:t>
            </a:r>
            <a:endParaRPr sz="2000">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51"/>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Booting of Zedboard</a:t>
            </a:r>
            <a:endParaRPr>
              <a:solidFill>
                <a:srgbClr val="38761D"/>
              </a:solidFill>
              <a:latin typeface="Calibri"/>
              <a:ea typeface="Calibri"/>
              <a:cs typeface="Calibri"/>
              <a:sym typeface="Calibri"/>
            </a:endParaRPr>
          </a:p>
        </p:txBody>
      </p:sp>
      <p:sp>
        <p:nvSpPr>
          <p:cNvPr id="335" name="Google Shape;335;p51"/>
          <p:cNvSpPr txBox="1"/>
          <p:nvPr/>
        </p:nvSpPr>
        <p:spPr>
          <a:xfrm>
            <a:off x="519650" y="1440000"/>
            <a:ext cx="10985700" cy="54180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IN" sz="2000">
                <a:solidFill>
                  <a:schemeClr val="dk1"/>
                </a:solidFill>
                <a:latin typeface="Calibri"/>
                <a:ea typeface="Calibri"/>
                <a:cs typeface="Calibri"/>
                <a:sym typeface="Calibri"/>
              </a:rPr>
              <a:t>Normally processors is first booted by PS Master Mode (Primary configuration), allowing a software centric approach for PL configuration.</a:t>
            </a:r>
            <a:endParaRPr sz="2000">
              <a:solidFill>
                <a:schemeClr val="dk1"/>
              </a:solidFill>
              <a:latin typeface="Calibri"/>
              <a:ea typeface="Calibri"/>
              <a:cs typeface="Calibri"/>
              <a:sym typeface="Calibri"/>
            </a:endParaRPr>
          </a:p>
          <a:p>
            <a:pPr marL="0" lvl="0" indent="0" algn="just" rtl="0">
              <a:spcBef>
                <a:spcPts val="0"/>
              </a:spcBef>
              <a:spcAft>
                <a:spcPts val="0"/>
              </a:spcAft>
              <a:buNone/>
            </a:pPr>
            <a:r>
              <a:rPr lang="en-IN" sz="2000">
                <a:solidFill>
                  <a:schemeClr val="dk1"/>
                </a:solidFill>
                <a:latin typeface="Calibri"/>
                <a:ea typeface="Calibri"/>
                <a:cs typeface="Calibri"/>
                <a:sym typeface="Calibri"/>
              </a:rPr>
              <a:t>Primary configuration : </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QSPI Flash </a:t>
            </a:r>
            <a:endParaRPr sz="2000">
              <a:solidFill>
                <a:schemeClr val="dk1"/>
              </a:solidFill>
              <a:latin typeface="Calibri"/>
              <a:ea typeface="Calibri"/>
              <a:cs typeface="Calibri"/>
              <a:sym typeface="Calibri"/>
            </a:endParaRPr>
          </a:p>
          <a:p>
            <a:pPr marL="0" lvl="0" indent="0" algn="just" rtl="0">
              <a:spcBef>
                <a:spcPts val="0"/>
              </a:spcBef>
              <a:spcAft>
                <a:spcPts val="0"/>
              </a:spcAft>
              <a:buNone/>
            </a:pPr>
            <a:r>
              <a:rPr lang="en-IN" sz="2000">
                <a:solidFill>
                  <a:schemeClr val="dk1"/>
                </a:solidFill>
                <a:latin typeface="Calibri"/>
                <a:ea typeface="Calibri"/>
                <a:cs typeface="Calibri"/>
                <a:sym typeface="Calibri"/>
              </a:rPr>
              <a:t>Auxiliary configuration :  </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JTAG  </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SD Card</a:t>
            </a:r>
            <a:endParaRPr sz="2000">
              <a:solidFill>
                <a:srgbClr val="091E42"/>
              </a:solidFill>
              <a:highlight>
                <a:srgbClr val="FFFFFF"/>
              </a:highlight>
              <a:latin typeface="Calibri"/>
              <a:ea typeface="Calibri"/>
              <a:cs typeface="Calibri"/>
              <a:sym typeface="Calibri"/>
            </a:endParaRPr>
          </a:p>
          <a:p>
            <a:pPr marL="457200" lvl="0" indent="0" algn="just" rtl="0">
              <a:spcBef>
                <a:spcPts val="0"/>
              </a:spcBef>
              <a:spcAft>
                <a:spcPts val="0"/>
              </a:spcAft>
              <a:buNone/>
            </a:pPr>
            <a:endParaRPr sz="2000">
              <a:solidFill>
                <a:srgbClr val="091E42"/>
              </a:solidFill>
              <a:highlight>
                <a:srgbClr val="FFFFFF"/>
              </a:highlight>
              <a:latin typeface="Calibri"/>
              <a:ea typeface="Calibri"/>
              <a:cs typeface="Calibri"/>
              <a:sym typeface="Calibri"/>
            </a:endParaRPr>
          </a:p>
          <a:p>
            <a:pPr marL="0" lvl="0" indent="0" algn="just" rtl="0">
              <a:spcBef>
                <a:spcPts val="0"/>
              </a:spcBef>
              <a:spcAft>
                <a:spcPts val="0"/>
              </a:spcAft>
              <a:buNone/>
            </a:pPr>
            <a:r>
              <a:rPr lang="en-IN" sz="2000">
                <a:solidFill>
                  <a:schemeClr val="dk1"/>
                </a:solidFill>
                <a:latin typeface="Calibri"/>
                <a:ea typeface="Calibri"/>
                <a:cs typeface="Calibri"/>
                <a:sym typeface="Calibri"/>
              </a:rPr>
              <a:t>Primary configuration </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First Hardware resets all the registers and disable JTAG, DDR controllers.</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Then ZedBoard uses a serial NOR flash (Quad SPI Flash Memory) located at the back of ZedBoard of size 256MB for BootROM execute in stage0. </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Here </a:t>
            </a:r>
            <a:r>
              <a:rPr lang="en-IN" sz="2000">
                <a:solidFill>
                  <a:srgbClr val="1155CC"/>
                </a:solidFill>
                <a:latin typeface="Calibri"/>
                <a:ea typeface="Calibri"/>
                <a:cs typeface="Calibri"/>
                <a:sym typeface="Calibri"/>
              </a:rPr>
              <a:t>Flash Memory</a:t>
            </a:r>
            <a:r>
              <a:rPr lang="en-IN" sz="2000">
                <a:solidFill>
                  <a:schemeClr val="dk1"/>
                </a:solidFill>
                <a:latin typeface="Calibri"/>
                <a:ea typeface="Calibri"/>
                <a:cs typeface="Calibri"/>
                <a:sym typeface="Calibri"/>
              </a:rPr>
              <a:t> is used to provide a non-volatile code and data storage which can be used to initialize the PS subsystem, as well as configure the PL subsystem (bitstream).</a:t>
            </a: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Expected configuration time using a 50MB/s QSPI flash is 250ms.</a:t>
            </a:r>
            <a:endParaRPr sz="2000">
              <a:solidFill>
                <a:schemeClr val="dk1"/>
              </a:solidFill>
              <a:latin typeface="Calibri"/>
              <a:ea typeface="Calibri"/>
              <a:cs typeface="Calibri"/>
              <a:sym typeface="Calibri"/>
            </a:endParaRPr>
          </a:p>
          <a:p>
            <a:pPr marL="0" lvl="0" indent="0" algn="l" rtl="0">
              <a:spcBef>
                <a:spcPts val="0"/>
              </a:spcBef>
              <a:spcAft>
                <a:spcPts val="0"/>
              </a:spcAft>
              <a:buNone/>
            </a:pPr>
            <a:endParaRPr sz="2000">
              <a:solidFill>
                <a:schemeClr val="dk1"/>
              </a:solidFill>
              <a:latin typeface="Calibri"/>
              <a:ea typeface="Calibri"/>
              <a:cs typeface="Calibri"/>
              <a:sym typeface="Calibri"/>
            </a:endParaRPr>
          </a:p>
          <a:p>
            <a:pPr marL="0" lvl="0" indent="0" algn="l" rtl="0">
              <a:spcBef>
                <a:spcPts val="0"/>
              </a:spcBef>
              <a:spcAft>
                <a:spcPts val="0"/>
              </a:spcAft>
              <a:buNone/>
            </a:pPr>
            <a:endParaRPr sz="2000">
              <a:solidFill>
                <a:schemeClr val="dk1"/>
              </a:solidFill>
              <a:latin typeface="Calibri"/>
              <a:ea typeface="Calibri"/>
              <a:cs typeface="Calibri"/>
              <a:sym typeface="Calibri"/>
            </a:endParaRPr>
          </a:p>
        </p:txBody>
      </p:sp>
      <p:cxnSp>
        <p:nvCxnSpPr>
          <p:cNvPr id="336" name="Google Shape;336;p51"/>
          <p:cNvCxnSpPr/>
          <p:nvPr/>
        </p:nvCxnSpPr>
        <p:spPr>
          <a:xfrm>
            <a:off x="2928250" y="4144725"/>
            <a:ext cx="136200" cy="0"/>
          </a:xfrm>
          <a:prstGeom prst="straightConnector1">
            <a:avLst/>
          </a:prstGeom>
          <a:noFill/>
          <a:ln w="38100" cap="flat" cmpd="sng">
            <a:solidFill>
              <a:srgbClr val="00FFFF"/>
            </a:solidFill>
            <a:prstDash val="solid"/>
            <a:round/>
            <a:headEnd type="none" w="med" len="med"/>
            <a:tailEnd type="triangl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52"/>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IN">
                <a:solidFill>
                  <a:srgbClr val="38761D"/>
                </a:solidFill>
                <a:latin typeface="Calibri"/>
                <a:ea typeface="Calibri"/>
                <a:cs typeface="Calibri"/>
                <a:sym typeface="Calibri"/>
              </a:rPr>
              <a:t>Booting of Zedboard</a:t>
            </a:r>
            <a:endParaRPr>
              <a:solidFill>
                <a:srgbClr val="38761D"/>
              </a:solidFill>
              <a:latin typeface="Calibri"/>
              <a:ea typeface="Calibri"/>
              <a:cs typeface="Calibri"/>
              <a:sym typeface="Calibri"/>
            </a:endParaRPr>
          </a:p>
        </p:txBody>
      </p:sp>
      <p:sp>
        <p:nvSpPr>
          <p:cNvPr id="343" name="Google Shape;343;p52"/>
          <p:cNvSpPr txBox="1"/>
          <p:nvPr/>
        </p:nvSpPr>
        <p:spPr>
          <a:xfrm>
            <a:off x="595675" y="1624025"/>
            <a:ext cx="10985700" cy="572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000">
                <a:solidFill>
                  <a:schemeClr val="dk1"/>
                </a:solidFill>
                <a:latin typeface="Calibri"/>
                <a:ea typeface="Calibri"/>
                <a:cs typeface="Calibri"/>
                <a:sym typeface="Calibri"/>
              </a:rPr>
              <a:t> Auxiliary configuration (JTAG , SD Card)</a:t>
            </a:r>
            <a:endParaRPr sz="2000">
              <a:solidFill>
                <a:schemeClr val="dk1"/>
              </a:solidFill>
              <a:latin typeface="Calibri"/>
              <a:ea typeface="Calibri"/>
              <a:cs typeface="Calibri"/>
              <a:sym typeface="Calibri"/>
            </a:endParaRPr>
          </a:p>
          <a:p>
            <a:pPr marL="0" lvl="0" indent="0" algn="just" rtl="0">
              <a:spcBef>
                <a:spcPts val="0"/>
              </a:spcBef>
              <a:spcAft>
                <a:spcPts val="0"/>
              </a:spcAft>
              <a:buNone/>
            </a:pP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First Three steps remain same while using auxiliary configuration.</a:t>
            </a:r>
            <a:endParaRPr sz="2000">
              <a:solidFill>
                <a:schemeClr val="dk1"/>
              </a:solidFill>
              <a:latin typeface="Calibri"/>
              <a:ea typeface="Calibri"/>
              <a:cs typeface="Calibri"/>
              <a:sym typeface="Calibri"/>
            </a:endParaRPr>
          </a:p>
          <a:p>
            <a:pPr marL="457200" lvl="0" indent="0" algn="just" rtl="0">
              <a:spcBef>
                <a:spcPts val="0"/>
              </a:spcBef>
              <a:spcAft>
                <a:spcPts val="0"/>
              </a:spcAft>
              <a:buNone/>
            </a:pPr>
            <a:r>
              <a:rPr lang="en-IN" sz="2000">
                <a:solidFill>
                  <a:schemeClr val="dk1"/>
                </a:solidFill>
                <a:latin typeface="Calibri"/>
                <a:ea typeface="Calibri"/>
                <a:cs typeface="Calibri"/>
                <a:sym typeface="Calibri"/>
              </a:rPr>
              <a:t> (Hardware reset, stage 0 {PS,PL configure})</a:t>
            </a:r>
            <a:endParaRPr sz="2000">
              <a:solidFill>
                <a:schemeClr val="dk1"/>
              </a:solidFill>
              <a:latin typeface="Calibri"/>
              <a:ea typeface="Calibri"/>
              <a:cs typeface="Calibri"/>
              <a:sym typeface="Calibri"/>
            </a:endParaRPr>
          </a:p>
          <a:p>
            <a:pPr marL="457200" lvl="0" indent="0" algn="just" rtl="0">
              <a:spcBef>
                <a:spcPts val="0"/>
              </a:spcBef>
              <a:spcAft>
                <a:spcPts val="0"/>
              </a:spcAft>
              <a:buNone/>
            </a:pP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Now after basic configuration in stage 1, </a:t>
            </a:r>
            <a:r>
              <a:rPr lang="en-IN" sz="2000">
                <a:solidFill>
                  <a:srgbClr val="091E42"/>
                </a:solidFill>
                <a:highlight>
                  <a:srgbClr val="FFFFFF"/>
                </a:highlight>
                <a:latin typeface="Calibri"/>
                <a:ea typeface="Calibri"/>
                <a:cs typeface="Calibri"/>
                <a:sym typeface="Calibri"/>
              </a:rPr>
              <a:t>user code</a:t>
            </a:r>
            <a:r>
              <a:rPr lang="en-IN" sz="2000">
                <a:solidFill>
                  <a:schemeClr val="dk1"/>
                </a:solidFill>
                <a:latin typeface="Calibri"/>
                <a:ea typeface="Calibri"/>
                <a:cs typeface="Calibri"/>
                <a:sym typeface="Calibri"/>
              </a:rPr>
              <a:t> instructions are taken from SDcard (user code)  and passed these instruction to OCM where PS’s core CPU0 and CPU1 execute the instruction line by line which we have provided in the SD card hence getting an auxiliary booting configuration.</a:t>
            </a:r>
            <a:endParaRPr sz="2000">
              <a:solidFill>
                <a:schemeClr val="dk1"/>
              </a:solidFill>
              <a:latin typeface="Calibri"/>
              <a:ea typeface="Calibri"/>
              <a:cs typeface="Calibri"/>
              <a:sym typeface="Calibri"/>
            </a:endParaRPr>
          </a:p>
          <a:p>
            <a:pPr marL="457200" lvl="0" indent="0" algn="just" rtl="0">
              <a:spcBef>
                <a:spcPts val="0"/>
              </a:spcBef>
              <a:spcAft>
                <a:spcPts val="0"/>
              </a:spcAft>
              <a:buNone/>
            </a:pP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Here bitstream is passed by SD card to the PS by OCM and hence configuring PL by using PS at the starting.</a:t>
            </a:r>
            <a:endParaRPr sz="2000">
              <a:solidFill>
                <a:schemeClr val="dk1"/>
              </a:solidFill>
              <a:latin typeface="Calibri"/>
              <a:ea typeface="Calibri"/>
              <a:cs typeface="Calibri"/>
              <a:sym typeface="Calibri"/>
            </a:endParaRPr>
          </a:p>
          <a:p>
            <a:pPr marL="457200" lvl="0" indent="0" algn="just" rtl="0">
              <a:spcBef>
                <a:spcPts val="0"/>
              </a:spcBef>
              <a:spcAft>
                <a:spcPts val="0"/>
              </a:spcAft>
              <a:buNone/>
            </a:pPr>
            <a:endParaRPr sz="2000">
              <a:solidFill>
                <a:schemeClr val="dk1"/>
              </a:solidFill>
              <a:latin typeface="Calibri"/>
              <a:ea typeface="Calibri"/>
              <a:cs typeface="Calibri"/>
              <a:sym typeface="Calibri"/>
            </a:endParaRPr>
          </a:p>
          <a:p>
            <a:pPr marL="457200" lvl="0" indent="-355600" algn="just"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Now after setting up PS and PL part. In stage 2, JTAG or SD card can also be used to run an Operating System such as linux. </a:t>
            </a:r>
            <a:endParaRPr sz="2000">
              <a:solidFill>
                <a:schemeClr val="dk1"/>
              </a:solidFill>
              <a:latin typeface="Calibri"/>
              <a:ea typeface="Calibri"/>
              <a:cs typeface="Calibri"/>
              <a:sym typeface="Calibri"/>
            </a:endParaRPr>
          </a:p>
          <a:p>
            <a:pPr marL="0" lvl="0" indent="0" algn="l" rtl="0">
              <a:spcBef>
                <a:spcPts val="0"/>
              </a:spcBef>
              <a:spcAft>
                <a:spcPts val="0"/>
              </a:spcAft>
              <a:buNone/>
            </a:pPr>
            <a:r>
              <a:rPr lang="en-IN" sz="2000">
                <a:solidFill>
                  <a:schemeClr val="dk1"/>
                </a:solidFill>
                <a:latin typeface="Calibri"/>
                <a:ea typeface="Calibri"/>
                <a:cs typeface="Calibri"/>
                <a:sym typeface="Calibri"/>
              </a:rPr>
              <a:t> </a:t>
            </a:r>
            <a:endParaRPr sz="2000">
              <a:solidFill>
                <a:schemeClr val="dk1"/>
              </a:solidFill>
              <a:latin typeface="Calibri"/>
              <a:ea typeface="Calibri"/>
              <a:cs typeface="Calibri"/>
              <a:sym typeface="Calibri"/>
            </a:endParaRPr>
          </a:p>
          <a:p>
            <a:pPr marL="0" lvl="0" indent="0" algn="l" rtl="0">
              <a:spcBef>
                <a:spcPts val="0"/>
              </a:spcBef>
              <a:spcAft>
                <a:spcPts val="0"/>
              </a:spcAft>
              <a:buNone/>
            </a:pPr>
            <a:endParaRPr sz="2000">
              <a:solidFill>
                <a:schemeClr val="dk1"/>
              </a:solidFill>
              <a:latin typeface="Calibri"/>
              <a:ea typeface="Calibri"/>
              <a:cs typeface="Calibri"/>
              <a:sym typeface="Calibri"/>
            </a:endParaRPr>
          </a:p>
          <a:p>
            <a:pPr marL="0" lvl="0" indent="0" algn="l" rtl="0">
              <a:spcBef>
                <a:spcPts val="0"/>
              </a:spcBef>
              <a:spcAft>
                <a:spcPts val="0"/>
              </a:spcAft>
              <a:buNone/>
            </a:pPr>
            <a:endParaRPr sz="2000">
              <a:solidFill>
                <a:schemeClr val="dk1"/>
              </a:solidFill>
              <a:latin typeface="Calibri"/>
              <a:ea typeface="Calibri"/>
              <a:cs typeface="Calibri"/>
              <a:sym typeface="Calibri"/>
            </a:endParaRPr>
          </a:p>
          <a:p>
            <a:pPr marL="0" lvl="0" indent="0" algn="l" rtl="0">
              <a:spcBef>
                <a:spcPts val="0"/>
              </a:spcBef>
              <a:spcAft>
                <a:spcPts val="0"/>
              </a:spcAft>
              <a:buNone/>
            </a:pPr>
            <a:endParaRPr sz="2000">
              <a:solidFill>
                <a:schemeClr val="dk1"/>
              </a:solidFill>
              <a:latin typeface="Calibri"/>
              <a:ea typeface="Calibri"/>
              <a:cs typeface="Calibri"/>
              <a:sym typeface="Calibri"/>
            </a:endParaRPr>
          </a:p>
        </p:txBody>
      </p:sp>
      <p:cxnSp>
        <p:nvCxnSpPr>
          <p:cNvPr id="344" name="Google Shape;344;p52"/>
          <p:cNvCxnSpPr/>
          <p:nvPr/>
        </p:nvCxnSpPr>
        <p:spPr>
          <a:xfrm>
            <a:off x="4792425" y="1913125"/>
            <a:ext cx="136200" cy="0"/>
          </a:xfrm>
          <a:prstGeom prst="straightConnector1">
            <a:avLst/>
          </a:prstGeom>
          <a:noFill/>
          <a:ln w="38100" cap="flat" cmpd="sng">
            <a:solidFill>
              <a:srgbClr val="00FFFF"/>
            </a:solidFill>
            <a:prstDash val="solid"/>
            <a:round/>
            <a:headEnd type="none" w="med" len="med"/>
            <a:tailEnd type="triangl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6"/>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Specifications of ZedBoard ZYNQ 7020 </a:t>
            </a:r>
            <a:endParaRPr>
              <a:solidFill>
                <a:srgbClr val="38761D"/>
              </a:solidFill>
            </a:endParaRPr>
          </a:p>
        </p:txBody>
      </p:sp>
      <p:sp>
        <p:nvSpPr>
          <p:cNvPr id="374" name="Google Shape;374;p56"/>
          <p:cNvSpPr txBox="1"/>
          <p:nvPr/>
        </p:nvSpPr>
        <p:spPr>
          <a:xfrm>
            <a:off x="406400" y="1463400"/>
            <a:ext cx="10992900" cy="5057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2000">
                <a:latin typeface="Calibri"/>
                <a:ea typeface="Calibri"/>
                <a:cs typeface="Calibri"/>
                <a:sym typeface="Calibri"/>
              </a:rPr>
              <a:t>ZYNQ 7000 is a family of similar </a:t>
            </a:r>
            <a:r>
              <a:rPr lang="en-IN" sz="2000">
                <a:solidFill>
                  <a:schemeClr val="dk1"/>
                </a:solidFill>
                <a:latin typeface="Calibri"/>
                <a:ea typeface="Calibri"/>
                <a:cs typeface="Calibri"/>
                <a:sym typeface="Calibri"/>
              </a:rPr>
              <a:t>SOC </a:t>
            </a:r>
            <a:r>
              <a:rPr lang="en-IN" sz="2000">
                <a:latin typeface="Calibri"/>
                <a:ea typeface="Calibri"/>
                <a:cs typeface="Calibri"/>
                <a:sym typeface="Calibri"/>
              </a:rPr>
              <a:t>architecture:</a:t>
            </a:r>
            <a:endParaRPr sz="2000">
              <a:latin typeface="Calibri"/>
              <a:ea typeface="Calibri"/>
              <a:cs typeface="Calibri"/>
              <a:sym typeface="Calibri"/>
            </a:endParaRPr>
          </a:p>
          <a:p>
            <a:pPr marL="0" marR="0" lvl="0" indent="0" algn="l" rtl="0">
              <a:spcBef>
                <a:spcPts val="0"/>
              </a:spcBef>
              <a:spcAft>
                <a:spcPts val="0"/>
              </a:spcAft>
              <a:buNone/>
            </a:pPr>
            <a:endParaRPr sz="2000">
              <a:latin typeface="Calibri"/>
              <a:ea typeface="Calibri"/>
              <a:cs typeface="Calibri"/>
              <a:sym typeface="Calibri"/>
            </a:endParaRPr>
          </a:p>
          <a:p>
            <a:pPr marL="0" marR="0" lvl="0" indent="0" algn="l" rtl="0">
              <a:spcBef>
                <a:spcPts val="0"/>
              </a:spcBef>
              <a:spcAft>
                <a:spcPts val="0"/>
              </a:spcAft>
              <a:buNone/>
            </a:pPr>
            <a:r>
              <a:rPr lang="en-IN" sz="2000">
                <a:latin typeface="Calibri"/>
                <a:ea typeface="Calibri"/>
                <a:cs typeface="Calibri"/>
                <a:sym typeface="Calibri"/>
              </a:rPr>
              <a:t>ZYNQ 7020  (XC7Z020 -1 CSG484) {ZedBoard}</a:t>
            </a:r>
            <a:endParaRPr sz="200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IN" sz="2000">
                <a:latin typeface="Calibri"/>
                <a:ea typeface="Calibri"/>
                <a:cs typeface="Calibri"/>
                <a:sym typeface="Calibri"/>
              </a:rPr>
              <a:t>(-1) represent that this product is at lower end with lower frequency of operation for the ARM core processor.</a:t>
            </a:r>
            <a:endParaRPr sz="200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IN" sz="2000">
                <a:latin typeface="Calibri"/>
                <a:ea typeface="Calibri"/>
                <a:cs typeface="Calibri"/>
                <a:sym typeface="Calibri"/>
              </a:rPr>
              <a:t> 484 represent the number of pins on the board</a:t>
            </a:r>
            <a:endParaRPr sz="2000">
              <a:latin typeface="Calibri"/>
              <a:ea typeface="Calibri"/>
              <a:cs typeface="Calibri"/>
              <a:sym typeface="Calibri"/>
            </a:endParaRPr>
          </a:p>
          <a:p>
            <a:pPr marL="457200" marR="0" lvl="0" indent="0" algn="l" rtl="0">
              <a:spcBef>
                <a:spcPts val="0"/>
              </a:spcBef>
              <a:spcAft>
                <a:spcPts val="0"/>
              </a:spcAft>
              <a:buNone/>
            </a:pPr>
            <a:endParaRPr sz="2000">
              <a:latin typeface="Calibri"/>
              <a:ea typeface="Calibri"/>
              <a:cs typeface="Calibri"/>
              <a:sym typeface="Calibri"/>
            </a:endParaRPr>
          </a:p>
          <a:p>
            <a:pPr marL="0" marR="0" lvl="0" indent="0" algn="l" rtl="0">
              <a:spcBef>
                <a:spcPts val="0"/>
              </a:spcBef>
              <a:spcAft>
                <a:spcPts val="0"/>
              </a:spcAft>
              <a:buNone/>
            </a:pPr>
            <a:r>
              <a:rPr lang="en-IN" sz="2000">
                <a:latin typeface="Calibri"/>
                <a:ea typeface="Calibri"/>
                <a:cs typeface="Calibri"/>
                <a:sym typeface="Calibri"/>
              </a:rPr>
              <a:t>PL :</a:t>
            </a:r>
            <a:endParaRPr sz="200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IN" sz="2000">
                <a:latin typeface="Calibri"/>
                <a:ea typeface="Calibri"/>
                <a:cs typeface="Calibri"/>
                <a:sym typeface="Calibri"/>
              </a:rPr>
              <a:t>85K logic Cell</a:t>
            </a:r>
            <a:endParaRPr sz="200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IN" sz="2000">
                <a:latin typeface="Calibri"/>
                <a:ea typeface="Calibri"/>
                <a:cs typeface="Calibri"/>
                <a:sym typeface="Calibri"/>
              </a:rPr>
              <a:t>560 kbytes Block Memory</a:t>
            </a:r>
            <a:endParaRPr sz="200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IN" sz="2000">
                <a:latin typeface="Calibri"/>
                <a:ea typeface="Calibri"/>
                <a:cs typeface="Calibri"/>
                <a:sym typeface="Calibri"/>
              </a:rPr>
              <a:t>220 DSP slices</a:t>
            </a:r>
            <a:endParaRPr sz="2000">
              <a:latin typeface="Calibri"/>
              <a:ea typeface="Calibri"/>
              <a:cs typeface="Calibri"/>
              <a:sym typeface="Calibri"/>
            </a:endParaRPr>
          </a:p>
          <a:p>
            <a:pPr marL="0" lvl="0" indent="0" algn="l" rtl="0">
              <a:spcBef>
                <a:spcPts val="0"/>
              </a:spcBef>
              <a:spcAft>
                <a:spcPts val="0"/>
              </a:spcAft>
              <a:buNone/>
            </a:pPr>
            <a:r>
              <a:rPr lang="en-IN" sz="2000">
                <a:solidFill>
                  <a:schemeClr val="dk1"/>
                </a:solidFill>
                <a:latin typeface="Calibri"/>
                <a:ea typeface="Calibri"/>
                <a:cs typeface="Calibri"/>
                <a:sym typeface="Calibri"/>
              </a:rPr>
              <a:t>Where DSP slices are used for complex multiplications each has a range of 18 by 25 bits</a:t>
            </a:r>
            <a:endParaRPr sz="2000">
              <a:solidFill>
                <a:schemeClr val="dk1"/>
              </a:solidFill>
              <a:latin typeface="Calibri"/>
              <a:ea typeface="Calibri"/>
              <a:cs typeface="Calibri"/>
              <a:sym typeface="Calibri"/>
            </a:endParaRPr>
          </a:p>
          <a:p>
            <a:pPr marL="0" marR="0" lvl="0" indent="0" algn="l" rtl="0">
              <a:spcBef>
                <a:spcPts val="0"/>
              </a:spcBef>
              <a:spcAft>
                <a:spcPts val="0"/>
              </a:spcAft>
              <a:buNone/>
            </a:pPr>
            <a:endParaRPr sz="2000">
              <a:latin typeface="Calibri"/>
              <a:ea typeface="Calibri"/>
              <a:cs typeface="Calibri"/>
              <a:sym typeface="Calibri"/>
            </a:endParaRPr>
          </a:p>
          <a:p>
            <a:pPr marL="0" marR="0" lvl="0" indent="0" algn="l" rtl="0">
              <a:spcBef>
                <a:spcPts val="0"/>
              </a:spcBef>
              <a:spcAft>
                <a:spcPts val="0"/>
              </a:spcAft>
              <a:buNone/>
            </a:pPr>
            <a:r>
              <a:rPr lang="en-IN" sz="2000">
                <a:latin typeface="Calibri"/>
                <a:ea typeface="Calibri"/>
                <a:cs typeface="Calibri"/>
                <a:sym typeface="Calibri"/>
              </a:rPr>
              <a:t>DDR3 :</a:t>
            </a:r>
            <a:endParaRPr sz="200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IN" sz="2000">
                <a:latin typeface="Calibri"/>
                <a:ea typeface="Calibri"/>
                <a:cs typeface="Calibri"/>
                <a:sym typeface="Calibri"/>
              </a:rPr>
              <a:t>512MB off chip memory is available.</a:t>
            </a:r>
            <a:endParaRPr sz="2000">
              <a:latin typeface="Calibri"/>
              <a:ea typeface="Calibri"/>
              <a:cs typeface="Calibri"/>
              <a:sym typeface="Calibri"/>
            </a:endParaRPr>
          </a:p>
          <a:p>
            <a:pPr marL="0" marR="0" lvl="0" indent="0" algn="l" rtl="0">
              <a:spcBef>
                <a:spcPts val="0"/>
              </a:spcBef>
              <a:spcAft>
                <a:spcPts val="0"/>
              </a:spcAft>
              <a:buNone/>
            </a:pPr>
            <a:r>
              <a:rPr lang="en-IN" sz="2000">
                <a:latin typeface="Calibri"/>
                <a:ea typeface="Calibri"/>
                <a:cs typeface="Calibri"/>
                <a:sym typeface="Calibri"/>
              </a:rPr>
              <a:t> </a:t>
            </a:r>
            <a:endParaRPr sz="2000">
              <a:latin typeface="Calibri"/>
              <a:ea typeface="Calibri"/>
              <a:cs typeface="Calibri"/>
              <a:sym typeface="Calibri"/>
            </a:endParaRPr>
          </a:p>
          <a:p>
            <a:pPr marL="0" marR="0" lvl="0" indent="0" algn="l" rtl="0">
              <a:spcBef>
                <a:spcPts val="0"/>
              </a:spcBef>
              <a:spcAft>
                <a:spcPts val="0"/>
              </a:spcAft>
              <a:buNone/>
            </a:pPr>
            <a:r>
              <a:rPr lang="en-IN" sz="2000">
                <a:latin typeface="Calibri"/>
                <a:ea typeface="Calibri"/>
                <a:cs typeface="Calibri"/>
                <a:sym typeface="Calibri"/>
              </a:rPr>
              <a:t> </a:t>
            </a:r>
            <a:endParaRPr sz="2000">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57"/>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r>
              <a:rPr lang="en-IN">
                <a:solidFill>
                  <a:srgbClr val="38761D"/>
                </a:solidFill>
                <a:latin typeface="Calibri"/>
                <a:ea typeface="Calibri"/>
                <a:cs typeface="Calibri"/>
                <a:sym typeface="Calibri"/>
              </a:rPr>
              <a:t>Physical overview of Zedboard</a:t>
            </a:r>
            <a:endParaRPr>
              <a:solidFill>
                <a:srgbClr val="38761D"/>
              </a:solidFill>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pic>
        <p:nvPicPr>
          <p:cNvPr id="381" name="Google Shape;381;p57"/>
          <p:cNvPicPr preferRelativeResize="0"/>
          <p:nvPr/>
        </p:nvPicPr>
        <p:blipFill rotWithShape="1">
          <a:blip r:embed="rId3">
            <a:alphaModFix/>
          </a:blip>
          <a:srcRect b="33444"/>
          <a:stretch/>
        </p:blipFill>
        <p:spPr>
          <a:xfrm>
            <a:off x="376375" y="1642275"/>
            <a:ext cx="5843325" cy="4483075"/>
          </a:xfrm>
          <a:prstGeom prst="rect">
            <a:avLst/>
          </a:prstGeom>
          <a:noFill/>
          <a:ln>
            <a:noFill/>
          </a:ln>
        </p:spPr>
      </p:pic>
      <p:pic>
        <p:nvPicPr>
          <p:cNvPr id="382" name="Google Shape;382;p57"/>
          <p:cNvPicPr preferRelativeResize="0"/>
          <p:nvPr/>
        </p:nvPicPr>
        <p:blipFill rotWithShape="1">
          <a:blip r:embed="rId3">
            <a:alphaModFix/>
          </a:blip>
          <a:srcRect t="65873"/>
          <a:stretch/>
        </p:blipFill>
        <p:spPr>
          <a:xfrm>
            <a:off x="6219700" y="2734463"/>
            <a:ext cx="5843325" cy="22986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8"/>
          <p:cNvSpPr txBox="1">
            <a:spLocks noGrp="1"/>
          </p:cNvSpPr>
          <p:nvPr>
            <p:ph type="body" idx="1"/>
          </p:nvPr>
        </p:nvSpPr>
        <p:spPr>
          <a:xfrm>
            <a:off x="251700" y="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Zynq-7000 Data Sheet</a:t>
            </a:r>
            <a:endParaRPr>
              <a:solidFill>
                <a:srgbClr val="38761D"/>
              </a:solidFill>
              <a:latin typeface="Calibri"/>
              <a:ea typeface="Calibri"/>
              <a:cs typeface="Calibri"/>
              <a:sym typeface="Calibri"/>
            </a:endParaRPr>
          </a:p>
        </p:txBody>
      </p:sp>
      <p:pic>
        <p:nvPicPr>
          <p:cNvPr id="389" name="Google Shape;389;p58"/>
          <p:cNvPicPr preferRelativeResize="0"/>
          <p:nvPr/>
        </p:nvPicPr>
        <p:blipFill>
          <a:blip r:embed="rId3">
            <a:alphaModFix/>
          </a:blip>
          <a:stretch>
            <a:fillRect/>
          </a:stretch>
        </p:blipFill>
        <p:spPr>
          <a:xfrm>
            <a:off x="6892635" y="0"/>
            <a:ext cx="5299365" cy="6857998"/>
          </a:xfrm>
          <a:prstGeom prst="rect">
            <a:avLst/>
          </a:prstGeom>
          <a:noFill/>
          <a:ln>
            <a:noFill/>
          </a:ln>
        </p:spPr>
      </p:pic>
      <p:pic>
        <p:nvPicPr>
          <p:cNvPr id="390" name="Google Shape;390;p58"/>
          <p:cNvPicPr preferRelativeResize="0"/>
          <p:nvPr/>
        </p:nvPicPr>
        <p:blipFill rotWithShape="1">
          <a:blip r:embed="rId4">
            <a:alphaModFix/>
          </a:blip>
          <a:srcRect l="3128" b="30834"/>
          <a:stretch/>
        </p:blipFill>
        <p:spPr>
          <a:xfrm>
            <a:off x="120300" y="821900"/>
            <a:ext cx="6622050" cy="60361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0700C2-626F-EB9D-2D05-705565044F5A}"/>
              </a:ext>
            </a:extLst>
          </p:cNvPr>
          <p:cNvSpPr>
            <a:spLocks noGrp="1"/>
          </p:cNvSpPr>
          <p:nvPr>
            <p:ph type="body" idx="1"/>
          </p:nvPr>
        </p:nvSpPr>
        <p:spPr/>
        <p:txBody>
          <a:bodyPr/>
          <a:lstStyle/>
          <a:p>
            <a:r>
              <a:rPr lang="en-IN" dirty="0"/>
              <a:t>K-Means Clustering</a:t>
            </a:r>
          </a:p>
        </p:txBody>
      </p:sp>
      <p:sp>
        <p:nvSpPr>
          <p:cNvPr id="4" name="TextBox 3">
            <a:extLst>
              <a:ext uri="{FF2B5EF4-FFF2-40B4-BE49-F238E27FC236}">
                <a16:creationId xmlns:a16="http://schemas.microsoft.com/office/drawing/2014/main" id="{C95E6012-DA27-30C1-79FA-B7AB0806A970}"/>
              </a:ext>
            </a:extLst>
          </p:cNvPr>
          <p:cNvSpPr txBox="1"/>
          <p:nvPr/>
        </p:nvSpPr>
        <p:spPr>
          <a:xfrm>
            <a:off x="718794" y="1618756"/>
            <a:ext cx="10583944" cy="3788858"/>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b="0" i="0" dirty="0">
                <a:solidFill>
                  <a:srgbClr val="333333"/>
                </a:solidFill>
                <a:effectLst/>
                <a:latin typeface="inter-regular"/>
              </a:rPr>
              <a:t>K-Means Clustering is an </a:t>
            </a:r>
            <a:r>
              <a:rPr lang="en-US" b="0" i="0" u="none" strike="noStrike" dirty="0">
                <a:solidFill>
                  <a:srgbClr val="008000"/>
                </a:solidFill>
                <a:effectLst/>
                <a:latin typeface="inter-regular"/>
              </a:rPr>
              <a:t>Unsupervised Learning algorithm</a:t>
            </a:r>
            <a:r>
              <a:rPr lang="en-US" b="0" i="0" dirty="0">
                <a:solidFill>
                  <a:srgbClr val="333333"/>
                </a:solidFill>
                <a:effectLst/>
                <a:latin typeface="inter-regular"/>
              </a:rPr>
              <a:t>, which groups the unlabeled dataset into different clusters.</a:t>
            </a:r>
          </a:p>
          <a:p>
            <a:pPr marL="285750" indent="-285750" algn="just">
              <a:lnSpc>
                <a:spcPct val="150000"/>
              </a:lnSpc>
              <a:buFont typeface="Arial" panose="020B0604020202020204" pitchFamily="34" charset="0"/>
              <a:buChar char="•"/>
            </a:pPr>
            <a:r>
              <a:rPr lang="en-US" b="0" i="0" dirty="0">
                <a:solidFill>
                  <a:srgbClr val="333333"/>
                </a:solidFill>
                <a:effectLst/>
                <a:latin typeface="Cambria" panose="02040503050406030204" pitchFamily="18" charset="0"/>
              </a:rPr>
              <a:t>It is an iterative algorithm that divides the unlabeled dataset into k different clusters in such a way that each dataset belongs only one group that has similar properties</a:t>
            </a:r>
            <a:r>
              <a:rPr lang="en-US" dirty="0">
                <a:solidFill>
                  <a:srgbClr val="333333"/>
                </a:solidFill>
                <a:latin typeface="inter-regular"/>
              </a:rPr>
              <a:t>.</a:t>
            </a:r>
          </a:p>
          <a:p>
            <a:pPr marL="285750" indent="-285750" algn="just">
              <a:lnSpc>
                <a:spcPct val="150000"/>
              </a:lnSpc>
              <a:buFont typeface="Arial" panose="020B0604020202020204" pitchFamily="34" charset="0"/>
              <a:buChar char="•"/>
            </a:pPr>
            <a:r>
              <a:rPr lang="en-US" b="0" i="0" dirty="0">
                <a:solidFill>
                  <a:srgbClr val="333333"/>
                </a:solidFill>
                <a:effectLst/>
                <a:latin typeface="inter-regular"/>
              </a:rPr>
              <a:t>The algorithm takes the unlabeled dataset as input, divides the dataset into k-number of clusters, and repeats the process until it does not find the best clusters. The value of k should be predetermined in this algorithm.</a:t>
            </a:r>
          </a:p>
          <a:p>
            <a:pPr marL="285750" indent="-285750" algn="just">
              <a:lnSpc>
                <a:spcPct val="150000"/>
              </a:lnSpc>
              <a:buFont typeface="Arial" panose="020B0604020202020204" pitchFamily="34" charset="0"/>
              <a:buChar char="•"/>
            </a:pPr>
            <a:r>
              <a:rPr lang="en-US" b="0" i="0" dirty="0">
                <a:solidFill>
                  <a:srgbClr val="333333"/>
                </a:solidFill>
                <a:effectLst/>
                <a:latin typeface="inter-regular"/>
              </a:rPr>
              <a:t>It is a centroid-based algorithm, where each cluster is associated with a centroid. The main aim of this algorithm is to minimize the sum of distances between the data point and their corresponding clusters.</a:t>
            </a:r>
            <a:endParaRPr lang="en-IN" dirty="0"/>
          </a:p>
        </p:txBody>
      </p:sp>
    </p:spTree>
    <p:extLst>
      <p:ext uri="{BB962C8B-B14F-4D97-AF65-F5344CB8AC3E}">
        <p14:creationId xmlns:p14="http://schemas.microsoft.com/office/powerpoint/2010/main" val="19708934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C970D5-948D-78E9-1AEA-F873C91A9B65}"/>
              </a:ext>
            </a:extLst>
          </p:cNvPr>
          <p:cNvSpPr>
            <a:spLocks noGrp="1"/>
          </p:cNvSpPr>
          <p:nvPr>
            <p:ph type="body" idx="1"/>
          </p:nvPr>
        </p:nvSpPr>
        <p:spPr/>
        <p:txBody>
          <a:bodyPr/>
          <a:lstStyle/>
          <a:p>
            <a:r>
              <a:rPr lang="en-IN" dirty="0"/>
              <a:t>K-means Clustering</a:t>
            </a:r>
          </a:p>
        </p:txBody>
      </p:sp>
      <p:sp>
        <p:nvSpPr>
          <p:cNvPr id="4" name="TextBox 3">
            <a:extLst>
              <a:ext uri="{FF2B5EF4-FFF2-40B4-BE49-F238E27FC236}">
                <a16:creationId xmlns:a16="http://schemas.microsoft.com/office/drawing/2014/main" id="{F44DAEB3-FF33-E7EA-BF6F-3F7B85385489}"/>
              </a:ext>
            </a:extLst>
          </p:cNvPr>
          <p:cNvSpPr txBox="1"/>
          <p:nvPr/>
        </p:nvSpPr>
        <p:spPr>
          <a:xfrm>
            <a:off x="846449" y="1749293"/>
            <a:ext cx="10499102" cy="1477328"/>
          </a:xfrm>
          <a:prstGeom prst="rect">
            <a:avLst/>
          </a:prstGeom>
          <a:noFill/>
        </p:spPr>
        <p:txBody>
          <a:bodyPr wrap="square">
            <a:spAutoFit/>
          </a:bodyPr>
          <a:lstStyle/>
          <a:p>
            <a:pPr algn="just"/>
            <a:r>
              <a:rPr lang="en-US" b="0" i="0" dirty="0">
                <a:solidFill>
                  <a:srgbClr val="333333"/>
                </a:solidFill>
                <a:effectLst/>
                <a:latin typeface="inter-regular"/>
              </a:rPr>
              <a:t>The k-means </a:t>
            </a:r>
            <a:r>
              <a:rPr lang="en-US" b="0" i="0" u="none" strike="noStrike" dirty="0">
                <a:solidFill>
                  <a:srgbClr val="008000"/>
                </a:solidFill>
                <a:effectLst/>
                <a:latin typeface="inter-regular"/>
              </a:rPr>
              <a:t>clustering</a:t>
            </a:r>
            <a:r>
              <a:rPr lang="en-US" b="0" i="0" dirty="0">
                <a:solidFill>
                  <a:srgbClr val="333333"/>
                </a:solidFill>
                <a:effectLst/>
                <a:latin typeface="inter-regular"/>
              </a:rPr>
              <a:t> algorithm mainly performs two tasks:</a:t>
            </a:r>
          </a:p>
          <a:p>
            <a:pPr algn="just">
              <a:buFont typeface="Arial" panose="020B0604020202020204" pitchFamily="34" charset="0"/>
              <a:buChar char="•"/>
            </a:pPr>
            <a:r>
              <a:rPr lang="en-US" b="0" i="0" dirty="0">
                <a:solidFill>
                  <a:srgbClr val="000000"/>
                </a:solidFill>
                <a:effectLst/>
                <a:latin typeface="inter-regular"/>
              </a:rPr>
              <a:t>Determines the best value for K center points or centroids by an iterative process.</a:t>
            </a:r>
          </a:p>
          <a:p>
            <a:pPr algn="just">
              <a:buFont typeface="Arial" panose="020B0604020202020204" pitchFamily="34" charset="0"/>
              <a:buChar char="•"/>
            </a:pPr>
            <a:r>
              <a:rPr lang="en-US" b="0" i="0" dirty="0">
                <a:solidFill>
                  <a:srgbClr val="000000"/>
                </a:solidFill>
                <a:effectLst/>
                <a:latin typeface="inter-regular"/>
              </a:rPr>
              <a:t>Assigns each data point to its closest k-center. Those data points which are near to the particular k-center, create a cluster.</a:t>
            </a:r>
          </a:p>
          <a:p>
            <a:pPr algn="just"/>
            <a:r>
              <a:rPr lang="en-US" b="0" i="0" dirty="0">
                <a:solidFill>
                  <a:srgbClr val="333333"/>
                </a:solidFill>
                <a:effectLst/>
                <a:latin typeface="inter-regular"/>
              </a:rPr>
              <a:t>Hence each cluster has datapoints with some commonalities, and it is away from other clusters.</a:t>
            </a:r>
          </a:p>
        </p:txBody>
      </p:sp>
      <p:pic>
        <p:nvPicPr>
          <p:cNvPr id="6" name="Picture 5">
            <a:extLst>
              <a:ext uri="{FF2B5EF4-FFF2-40B4-BE49-F238E27FC236}">
                <a16:creationId xmlns:a16="http://schemas.microsoft.com/office/drawing/2014/main" id="{8478A8BC-4B32-35CD-C4F2-CF7920EC5EB2}"/>
              </a:ext>
            </a:extLst>
          </p:cNvPr>
          <p:cNvPicPr>
            <a:picLocks noChangeAspect="1"/>
          </p:cNvPicPr>
          <p:nvPr/>
        </p:nvPicPr>
        <p:blipFill>
          <a:blip r:embed="rId2"/>
          <a:stretch>
            <a:fillRect/>
          </a:stretch>
        </p:blipFill>
        <p:spPr>
          <a:xfrm>
            <a:off x="3463062" y="3631380"/>
            <a:ext cx="5265876" cy="2735817"/>
          </a:xfrm>
          <a:prstGeom prst="rect">
            <a:avLst/>
          </a:prstGeom>
        </p:spPr>
      </p:pic>
    </p:spTree>
    <p:extLst>
      <p:ext uri="{BB962C8B-B14F-4D97-AF65-F5344CB8AC3E}">
        <p14:creationId xmlns:p14="http://schemas.microsoft.com/office/powerpoint/2010/main" val="7759254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24BEE1-32C2-47BB-8C11-E03434B85B4A}"/>
              </a:ext>
            </a:extLst>
          </p:cNvPr>
          <p:cNvSpPr>
            <a:spLocks noGrp="1"/>
          </p:cNvSpPr>
          <p:nvPr>
            <p:ph type="body" idx="1"/>
          </p:nvPr>
        </p:nvSpPr>
        <p:spPr/>
        <p:txBody>
          <a:bodyPr/>
          <a:lstStyle/>
          <a:p>
            <a:r>
              <a:rPr lang="en-IN" sz="2800" dirty="0"/>
              <a:t>Hardware and Software Co-design of K means algorithm</a:t>
            </a:r>
          </a:p>
        </p:txBody>
      </p:sp>
      <p:sp>
        <p:nvSpPr>
          <p:cNvPr id="3" name="TextBox 2">
            <a:extLst>
              <a:ext uri="{FF2B5EF4-FFF2-40B4-BE49-F238E27FC236}">
                <a16:creationId xmlns:a16="http://schemas.microsoft.com/office/drawing/2014/main" id="{5D987980-74E4-1BFF-C631-35C04539BF46}"/>
              </a:ext>
            </a:extLst>
          </p:cNvPr>
          <p:cNvSpPr txBox="1"/>
          <p:nvPr/>
        </p:nvSpPr>
        <p:spPr>
          <a:xfrm>
            <a:off x="656734" y="1630837"/>
            <a:ext cx="10878532" cy="4108817"/>
          </a:xfrm>
          <a:prstGeom prst="rect">
            <a:avLst/>
          </a:prstGeom>
          <a:noFill/>
        </p:spPr>
        <p:txBody>
          <a:bodyPr wrap="square" rtlCol="0">
            <a:spAutoFit/>
          </a:bodyPr>
          <a:lstStyle/>
          <a:p>
            <a:pPr algn="just">
              <a:lnSpc>
                <a:spcPct val="150000"/>
              </a:lnSpc>
            </a:pPr>
            <a:r>
              <a:rPr lang="en-IN" dirty="0"/>
              <a:t>We divided the algorithm of K-means into two components one that will be handled by the software part and the other on the hardware.</a:t>
            </a:r>
          </a:p>
          <a:p>
            <a:pPr algn="just">
              <a:lnSpc>
                <a:spcPct val="150000"/>
              </a:lnSpc>
            </a:pPr>
            <a:r>
              <a:rPr lang="en-IN" dirty="0"/>
              <a:t>For verification of our idea we did the prototyping on the </a:t>
            </a:r>
            <a:r>
              <a:rPr lang="en-IN" dirty="0" err="1"/>
              <a:t>Zedboard</a:t>
            </a:r>
            <a:r>
              <a:rPr lang="en-IN" dirty="0"/>
              <a:t>.</a:t>
            </a:r>
          </a:p>
          <a:p>
            <a:pPr algn="just">
              <a:lnSpc>
                <a:spcPct val="150000"/>
              </a:lnSpc>
            </a:pPr>
            <a:r>
              <a:rPr lang="en-IN" b="1" u="sng" dirty="0"/>
              <a:t>Hardware Design:</a:t>
            </a:r>
          </a:p>
          <a:p>
            <a:pPr algn="just">
              <a:lnSpc>
                <a:spcPct val="150000"/>
              </a:lnSpc>
            </a:pPr>
            <a:r>
              <a:rPr lang="en-IN" dirty="0"/>
              <a:t>A dedicated comparison block is set up to compare any large sets of data.</a:t>
            </a:r>
          </a:p>
          <a:p>
            <a:pPr algn="just">
              <a:lnSpc>
                <a:spcPct val="150000"/>
              </a:lnSpc>
            </a:pPr>
            <a:r>
              <a:rPr lang="en-IN" b="1" u="sng" dirty="0"/>
              <a:t>Software Design:</a:t>
            </a:r>
          </a:p>
          <a:p>
            <a:pPr algn="just">
              <a:lnSpc>
                <a:spcPct val="150000"/>
              </a:lnSpc>
            </a:pPr>
            <a:r>
              <a:rPr lang="en-IN" dirty="0"/>
              <a:t>In this we will be writing instructions to calculate the initial clusters and centroids.</a:t>
            </a:r>
          </a:p>
          <a:p>
            <a:pPr algn="just">
              <a:lnSpc>
                <a:spcPct val="150000"/>
              </a:lnSpc>
            </a:pPr>
            <a:r>
              <a:rPr lang="en-IN" dirty="0"/>
              <a:t>Now based on the distances between the centroids and the points an iterative algorithm will be run till all the closely related data are placed in a same cluster.</a:t>
            </a:r>
          </a:p>
          <a:p>
            <a:endParaRPr lang="en-IN" dirty="0"/>
          </a:p>
        </p:txBody>
      </p:sp>
    </p:spTree>
    <p:extLst>
      <p:ext uri="{BB962C8B-B14F-4D97-AF65-F5344CB8AC3E}">
        <p14:creationId xmlns:p14="http://schemas.microsoft.com/office/powerpoint/2010/main" val="257125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2"/>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3600"/>
              <a:buNone/>
            </a:pPr>
            <a:r>
              <a:rPr lang="en-IN">
                <a:solidFill>
                  <a:srgbClr val="38761D"/>
                </a:solidFill>
                <a:latin typeface="Calibri"/>
                <a:ea typeface="Calibri"/>
                <a:cs typeface="Calibri"/>
                <a:sym typeface="Calibri"/>
              </a:rPr>
              <a:t>FPGA vs CPU</a:t>
            </a:r>
            <a:endParaRPr>
              <a:solidFill>
                <a:srgbClr val="38761D"/>
              </a:solidFill>
              <a:latin typeface="Calibri"/>
              <a:ea typeface="Calibri"/>
              <a:cs typeface="Calibri"/>
              <a:sym typeface="Calibri"/>
            </a:endParaRPr>
          </a:p>
        </p:txBody>
      </p:sp>
      <p:sp>
        <p:nvSpPr>
          <p:cNvPr id="183" name="Google Shape;183;p32"/>
          <p:cNvSpPr txBox="1"/>
          <p:nvPr/>
        </p:nvSpPr>
        <p:spPr>
          <a:xfrm>
            <a:off x="406400" y="2390502"/>
            <a:ext cx="10345783" cy="2677656"/>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a:solidFill>
                <a:schemeClr val="dk1"/>
              </a:solidFill>
              <a:latin typeface="Arial"/>
              <a:ea typeface="Arial"/>
              <a:cs typeface="Arial"/>
              <a:sym typeface="Arial"/>
            </a:endParaRPr>
          </a:p>
        </p:txBody>
      </p:sp>
      <p:sp>
        <p:nvSpPr>
          <p:cNvPr id="184" name="Google Shape;184;p32"/>
          <p:cNvSpPr txBox="1"/>
          <p:nvPr/>
        </p:nvSpPr>
        <p:spPr>
          <a:xfrm>
            <a:off x="152400" y="1491350"/>
            <a:ext cx="11661300" cy="50754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1000"/>
              </a:spcBef>
              <a:spcAft>
                <a:spcPts val="0"/>
              </a:spcAft>
              <a:buNone/>
            </a:pPr>
            <a:r>
              <a:rPr lang="en-IN" sz="2000" b="1">
                <a:solidFill>
                  <a:schemeClr val="dk1"/>
                </a:solidFill>
                <a:latin typeface="Calibri"/>
                <a:ea typeface="Calibri"/>
                <a:cs typeface="Calibri"/>
                <a:sym typeface="Calibri"/>
              </a:rPr>
              <a:t>What is CPU?</a:t>
            </a:r>
            <a:endParaRPr sz="2000" b="1">
              <a:solidFill>
                <a:schemeClr val="dk1"/>
              </a:solidFill>
              <a:latin typeface="Calibri"/>
              <a:ea typeface="Calibri"/>
              <a:cs typeface="Calibri"/>
              <a:sym typeface="Calibri"/>
            </a:endParaRPr>
          </a:p>
          <a:p>
            <a:pPr marL="0" lvl="0" indent="0" algn="just" rtl="0">
              <a:lnSpc>
                <a:spcPct val="115000"/>
              </a:lnSpc>
              <a:spcBef>
                <a:spcPts val="1000"/>
              </a:spcBef>
              <a:spcAft>
                <a:spcPts val="0"/>
              </a:spcAft>
              <a:buNone/>
            </a:pPr>
            <a:r>
              <a:rPr lang="en-IN" sz="2000">
                <a:solidFill>
                  <a:schemeClr val="dk1"/>
                </a:solidFill>
                <a:latin typeface="Calibri"/>
                <a:ea typeface="Calibri"/>
                <a:cs typeface="Calibri"/>
                <a:sym typeface="Calibri"/>
              </a:rPr>
              <a:t>•</a:t>
            </a:r>
            <a:r>
              <a:rPr lang="en-IN" sz="1800">
                <a:solidFill>
                  <a:schemeClr val="dk1"/>
                </a:solidFill>
                <a:latin typeface="Calibri"/>
                <a:ea typeface="Calibri"/>
                <a:cs typeface="Calibri"/>
                <a:sym typeface="Calibri"/>
              </a:rPr>
              <a:t>Central processing units, or CPUs, have been used for many years. A CPU is a chip that sequentially carries out a program based on a predetermined set of instructions. While CPUs are ideal for single-process systems where code must be </a:t>
            </a:r>
            <a:r>
              <a:rPr lang="en-IN" sz="1800">
                <a:solidFill>
                  <a:srgbClr val="2F5597"/>
                </a:solidFill>
                <a:latin typeface="Calibri"/>
                <a:ea typeface="Calibri"/>
                <a:cs typeface="Calibri"/>
                <a:sym typeface="Calibri"/>
              </a:rPr>
              <a:t>performed sequentially or linearly</a:t>
            </a:r>
            <a:r>
              <a:rPr lang="en-IN" sz="1800">
                <a:solidFill>
                  <a:schemeClr val="dk1"/>
                </a:solidFill>
                <a:latin typeface="Calibri"/>
                <a:ea typeface="Calibri"/>
                <a:cs typeface="Calibri"/>
                <a:sym typeface="Calibri"/>
              </a:rPr>
              <a:t>, they fall short in parallel implementation.</a:t>
            </a:r>
            <a:endParaRPr sz="1800">
              <a:solidFill>
                <a:schemeClr val="dk1"/>
              </a:solidFill>
              <a:latin typeface="Calibri"/>
              <a:ea typeface="Calibri"/>
              <a:cs typeface="Calibri"/>
              <a:sym typeface="Calibri"/>
            </a:endParaRPr>
          </a:p>
          <a:p>
            <a:pPr marL="0" lvl="0" indent="0" algn="just" rtl="0">
              <a:lnSpc>
                <a:spcPct val="115000"/>
              </a:lnSpc>
              <a:spcBef>
                <a:spcPts val="1000"/>
              </a:spcBef>
              <a:spcAft>
                <a:spcPts val="0"/>
              </a:spcAft>
              <a:buNone/>
            </a:pPr>
            <a:r>
              <a:rPr lang="en-IN" sz="1800">
                <a:solidFill>
                  <a:schemeClr val="dk1"/>
                </a:solidFill>
                <a:latin typeface="Calibri"/>
                <a:ea typeface="Calibri"/>
                <a:cs typeface="Calibri"/>
                <a:sym typeface="Calibri"/>
              </a:rPr>
              <a:t>•The internal hardware layout of the CPU is predetermined by the CPU vendor and is immutable. Many CPUs are </a:t>
            </a:r>
            <a:r>
              <a:rPr lang="en-IN" sz="1800">
                <a:solidFill>
                  <a:srgbClr val="2F5597"/>
                </a:solidFill>
                <a:latin typeface="Calibri"/>
                <a:ea typeface="Calibri"/>
                <a:cs typeface="Calibri"/>
                <a:sym typeface="Calibri"/>
              </a:rPr>
              <a:t>general purpose</a:t>
            </a:r>
            <a:r>
              <a:rPr lang="en-IN" sz="1800">
                <a:solidFill>
                  <a:schemeClr val="dk1"/>
                </a:solidFill>
                <a:latin typeface="Calibri"/>
                <a:ea typeface="Calibri"/>
                <a:cs typeface="Calibri"/>
                <a:sym typeface="Calibri"/>
              </a:rPr>
              <a:t>, meaning they can carry out any task depending on the software that is put into them. Since they are general-purpose chips, they don't offer any unique hardware advancements like faster video compression offered by specialized hardware blocks.</a:t>
            </a:r>
            <a:endParaRPr sz="1800">
              <a:solidFill>
                <a:schemeClr val="dk1"/>
              </a:solidFill>
              <a:latin typeface="Calibri"/>
              <a:ea typeface="Calibri"/>
              <a:cs typeface="Calibri"/>
              <a:sym typeface="Calibri"/>
            </a:endParaRPr>
          </a:p>
          <a:p>
            <a:pPr marL="0" lvl="0" indent="0" algn="l" rtl="0">
              <a:lnSpc>
                <a:spcPct val="90000"/>
              </a:lnSpc>
              <a:spcBef>
                <a:spcPts val="1000"/>
              </a:spcBef>
              <a:spcAft>
                <a:spcPts val="0"/>
              </a:spcAft>
              <a:buNone/>
            </a:pPr>
            <a:r>
              <a:rPr lang="en-IN" sz="2000" b="1">
                <a:solidFill>
                  <a:schemeClr val="dk1"/>
                </a:solidFill>
                <a:latin typeface="Calibri"/>
                <a:ea typeface="Calibri"/>
                <a:cs typeface="Calibri"/>
                <a:sym typeface="Calibri"/>
              </a:rPr>
              <a:t>What is FPGA?</a:t>
            </a:r>
            <a:endParaRPr sz="2000" b="1">
              <a:solidFill>
                <a:schemeClr val="dk1"/>
              </a:solidFill>
              <a:latin typeface="Calibri"/>
              <a:ea typeface="Calibri"/>
              <a:cs typeface="Calibri"/>
              <a:sym typeface="Calibri"/>
            </a:endParaRPr>
          </a:p>
          <a:p>
            <a:pPr marL="0" lvl="0" indent="0" algn="just" rtl="0">
              <a:lnSpc>
                <a:spcPct val="110000"/>
              </a:lnSpc>
              <a:spcBef>
                <a:spcPts val="1000"/>
              </a:spcBef>
              <a:spcAft>
                <a:spcPts val="0"/>
              </a:spcAft>
              <a:buNone/>
            </a:pPr>
            <a:r>
              <a:rPr lang="en-IN" sz="1800">
                <a:solidFill>
                  <a:schemeClr val="dk1"/>
                </a:solidFill>
                <a:latin typeface="Calibri"/>
                <a:ea typeface="Calibri"/>
                <a:cs typeface="Calibri"/>
                <a:sym typeface="Calibri"/>
              </a:rPr>
              <a:t>An FPGA is a chip with several logic building blocks that the user can </a:t>
            </a:r>
            <a:r>
              <a:rPr lang="en-IN" sz="1800">
                <a:solidFill>
                  <a:srgbClr val="2F5597"/>
                </a:solidFill>
                <a:latin typeface="Calibri"/>
                <a:ea typeface="Calibri"/>
                <a:cs typeface="Calibri"/>
                <a:sym typeface="Calibri"/>
              </a:rPr>
              <a:t>change and modify</a:t>
            </a:r>
            <a:r>
              <a:rPr lang="en-IN" sz="1800">
                <a:solidFill>
                  <a:schemeClr val="dk1"/>
                </a:solidFill>
                <a:latin typeface="Calibri"/>
                <a:ea typeface="Calibri"/>
                <a:cs typeface="Calibri"/>
                <a:sym typeface="Calibri"/>
              </a:rPr>
              <a:t>. As a result, these chips provide the user with a lot more adaptability and freedom while carrying out particular operations that call for quick results. Due to its electronic wiring in the form of discrete programmable logic blocks that may be tailored to the user's requirements, FPGAs are perfect for parallel systems where numerous tasks must be carried out at once. Since FPGAs are </a:t>
            </a:r>
            <a:r>
              <a:rPr lang="en-IN" sz="1800">
                <a:solidFill>
                  <a:srgbClr val="2F5597"/>
                </a:solidFill>
                <a:latin typeface="Calibri"/>
                <a:ea typeface="Calibri"/>
                <a:cs typeface="Calibri"/>
                <a:sym typeface="Calibri"/>
              </a:rPr>
              <a:t>programmable semiconductors, their functionality can be changed repeatedly.</a:t>
            </a:r>
            <a:endParaRPr sz="1800">
              <a:solidFill>
                <a:srgbClr val="2F5597"/>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C3ED40-5FCB-ABF5-24F4-580688EE70A8}"/>
              </a:ext>
            </a:extLst>
          </p:cNvPr>
          <p:cNvSpPr>
            <a:spLocks noGrp="1"/>
          </p:cNvSpPr>
          <p:nvPr>
            <p:ph type="body" idx="1"/>
          </p:nvPr>
        </p:nvSpPr>
        <p:spPr/>
        <p:txBody>
          <a:bodyPr/>
          <a:lstStyle/>
          <a:p>
            <a:r>
              <a:rPr lang="en-IN" dirty="0"/>
              <a:t>Data set and expected results</a:t>
            </a:r>
          </a:p>
        </p:txBody>
      </p:sp>
      <p:sp>
        <p:nvSpPr>
          <p:cNvPr id="4" name="TextBox 3">
            <a:extLst>
              <a:ext uri="{FF2B5EF4-FFF2-40B4-BE49-F238E27FC236}">
                <a16:creationId xmlns:a16="http://schemas.microsoft.com/office/drawing/2014/main" id="{D4143872-0F36-EB03-08C2-F20AA58967C3}"/>
              </a:ext>
            </a:extLst>
          </p:cNvPr>
          <p:cNvSpPr txBox="1"/>
          <p:nvPr/>
        </p:nvSpPr>
        <p:spPr>
          <a:xfrm>
            <a:off x="1114720" y="1295400"/>
            <a:ext cx="9292472" cy="5632311"/>
          </a:xfrm>
          <a:prstGeom prst="rect">
            <a:avLst/>
          </a:prstGeom>
          <a:noFill/>
        </p:spPr>
        <p:txBody>
          <a:bodyPr wrap="square">
            <a:spAutoFit/>
          </a:bodyPr>
          <a:lstStyle/>
          <a:p>
            <a:pPr marL="285750" indent="-285750">
              <a:buFont typeface="Arial" panose="020B0604020202020204" pitchFamily="34" charset="0"/>
              <a:buChar char="•"/>
            </a:pPr>
            <a:r>
              <a:rPr lang="en-IN" dirty="0"/>
              <a:t>Data is send from PS to </a:t>
            </a:r>
            <a:r>
              <a:rPr lang="en-IN" dirty="0" err="1"/>
              <a:t>bram</a:t>
            </a:r>
            <a:r>
              <a:rPr lang="en-IN" dirty="0"/>
              <a:t> that will be 8 values of distance.</a:t>
            </a:r>
          </a:p>
          <a:p>
            <a:pPr marL="285750" indent="-285750">
              <a:buFont typeface="Arial" panose="020B0604020202020204" pitchFamily="34" charset="0"/>
              <a:buChar char="•"/>
            </a:pPr>
            <a:r>
              <a:rPr lang="en-IN" dirty="0"/>
              <a:t>Points taken for clustering are :- a=(1,1);b=(2,6);c=(2,3);d=(4,5);   </a:t>
            </a:r>
          </a:p>
          <a:p>
            <a:pPr marL="285750" indent="-285750">
              <a:buFont typeface="Arial" panose="020B0604020202020204" pitchFamily="34" charset="0"/>
              <a:buChar char="•"/>
            </a:pPr>
            <a:r>
              <a:rPr lang="en-IN" dirty="0"/>
              <a:t>Initial clustering taken as (0,0,1,1) or (a and b) &amp; (c and d)</a:t>
            </a:r>
          </a:p>
          <a:p>
            <a:pPr marL="285750" indent="-285750">
              <a:buFont typeface="Arial" panose="020B0604020202020204" pitchFamily="34" charset="0"/>
              <a:buChar char="•"/>
            </a:pPr>
            <a:r>
              <a:rPr lang="en-IN" dirty="0"/>
              <a:t>Therefore initial centroid values :- c1=(1.5,3.5),c2=(3,4).</a:t>
            </a:r>
          </a:p>
          <a:p>
            <a:pPr marL="285750" indent="-285750">
              <a:buFont typeface="Arial" panose="020B0604020202020204" pitchFamily="34" charset="0"/>
              <a:buChar char="•"/>
            </a:pPr>
            <a:r>
              <a:rPr lang="en-IN" dirty="0"/>
              <a:t>Distance PL is supposed to calculate during 1</a:t>
            </a:r>
            <a:r>
              <a:rPr lang="en-IN" baseline="30000" dirty="0"/>
              <a:t>st</a:t>
            </a:r>
            <a:r>
              <a:rPr lang="en-IN" dirty="0"/>
              <a:t> iteration:- ac1=2.5495,ac2=3.6056,bc1=2.549,bc2=2.2361,cc1=0.7071,cc2=1.414,dc1=2.9155,dc2=1.414</a:t>
            </a:r>
          </a:p>
          <a:p>
            <a:pPr marL="285750" indent="-285750">
              <a:buFont typeface="Arial" panose="020B0604020202020204" pitchFamily="34" charset="0"/>
              <a:buChar char="•"/>
            </a:pPr>
            <a:r>
              <a:rPr lang="en-IN" dirty="0"/>
              <a:t>Data which we should get form BRAM (written by PL) would be (0,1,0,1)</a:t>
            </a:r>
          </a:p>
          <a:p>
            <a:pPr marL="285750" indent="-285750">
              <a:buFont typeface="Arial" panose="020B0604020202020204" pitchFamily="34" charset="0"/>
              <a:buChar char="•"/>
            </a:pPr>
            <a:r>
              <a:rPr lang="en-IN" dirty="0"/>
              <a:t>So, cluster regrouped after 1</a:t>
            </a:r>
            <a:r>
              <a:rPr lang="en-IN" baseline="30000" dirty="0"/>
              <a:t>st</a:t>
            </a:r>
            <a:r>
              <a:rPr lang="en-IN" dirty="0"/>
              <a:t> iteration (a and c) &amp; (b and d)  </a:t>
            </a:r>
          </a:p>
          <a:p>
            <a:pPr marL="285750" indent="-285750">
              <a:buFont typeface="Arial" panose="020B0604020202020204" pitchFamily="34" charset="0"/>
              <a:buChar char="•"/>
            </a:pPr>
            <a:r>
              <a:rPr lang="en-IN" dirty="0"/>
              <a:t>For iteration 2 we will get the new centre as c1=(1.5,2),c2=(3,5.5).</a:t>
            </a:r>
          </a:p>
          <a:p>
            <a:pPr marL="285750" indent="-285750">
              <a:buFont typeface="Arial" panose="020B0604020202020204" pitchFamily="34" charset="0"/>
              <a:buChar char="•"/>
            </a:pPr>
            <a:r>
              <a:rPr lang="en-IN" dirty="0"/>
              <a:t>Distance PL is supposed to calculate during 2</a:t>
            </a:r>
            <a:r>
              <a:rPr lang="en-IN" baseline="30000" dirty="0"/>
              <a:t>nd</a:t>
            </a:r>
            <a:r>
              <a:rPr lang="en-IN" dirty="0"/>
              <a:t> iteration:- ac1=1.118,ac2=4.924,bc1=1.118,bc2=2.6926,cc1=3.905,cc2=1.118,dc1=4.0311,dc2=1.118</a:t>
            </a:r>
          </a:p>
          <a:p>
            <a:pPr marL="285750" indent="-285750">
              <a:buFont typeface="Arial" panose="020B0604020202020204" pitchFamily="34" charset="0"/>
              <a:buChar char="•"/>
            </a:pPr>
            <a:r>
              <a:rPr lang="en-IN" dirty="0"/>
              <a:t>Data which we should get from BRAM would be (0,1,0,1) </a:t>
            </a:r>
          </a:p>
          <a:p>
            <a:pPr marL="285750" indent="-285750">
              <a:buFont typeface="Arial" panose="020B0604020202020204" pitchFamily="34" charset="0"/>
              <a:buChar char="•"/>
            </a:pPr>
            <a:r>
              <a:rPr lang="en-IN" dirty="0"/>
              <a:t>After 2</a:t>
            </a:r>
            <a:r>
              <a:rPr lang="en-IN" baseline="30000" dirty="0"/>
              <a:t>nd</a:t>
            </a:r>
            <a:r>
              <a:rPr lang="en-IN" dirty="0"/>
              <a:t> iteration the error function will become zero and iteration will be completed. So, expected result will be:-</a:t>
            </a:r>
          </a:p>
          <a:p>
            <a:r>
              <a:rPr lang="en-IN" dirty="0"/>
              <a:t>Cluster of point a=1</a:t>
            </a:r>
          </a:p>
          <a:p>
            <a:r>
              <a:rPr lang="en-IN" dirty="0"/>
              <a:t>Cluster of point b=2</a:t>
            </a:r>
          </a:p>
          <a:p>
            <a:r>
              <a:rPr lang="en-IN" dirty="0"/>
              <a:t>Cluster of point c=1</a:t>
            </a:r>
          </a:p>
          <a:p>
            <a:r>
              <a:rPr lang="en-IN" dirty="0"/>
              <a:t>Cluster of point d=2</a:t>
            </a:r>
          </a:p>
          <a:p>
            <a:endParaRPr lang="en-IN" dirty="0"/>
          </a:p>
          <a:p>
            <a:endParaRPr lang="en-IN" dirty="0"/>
          </a:p>
        </p:txBody>
      </p:sp>
    </p:spTree>
    <p:extLst>
      <p:ext uri="{BB962C8B-B14F-4D97-AF65-F5344CB8AC3E}">
        <p14:creationId xmlns:p14="http://schemas.microsoft.com/office/powerpoint/2010/main" val="4175903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4BC853-23ED-FCFE-5CF7-4B2BB72B1C72}"/>
              </a:ext>
            </a:extLst>
          </p:cNvPr>
          <p:cNvSpPr>
            <a:spLocks noGrp="1"/>
          </p:cNvSpPr>
          <p:nvPr>
            <p:ph type="body" idx="1"/>
          </p:nvPr>
        </p:nvSpPr>
        <p:spPr/>
        <p:txBody>
          <a:bodyPr/>
          <a:lstStyle/>
          <a:p>
            <a:r>
              <a:rPr lang="en-IN" dirty="0"/>
              <a:t>Design-1 Block Diagram</a:t>
            </a:r>
          </a:p>
        </p:txBody>
      </p:sp>
      <p:pic>
        <p:nvPicPr>
          <p:cNvPr id="4" name="Picture 3">
            <a:extLst>
              <a:ext uri="{FF2B5EF4-FFF2-40B4-BE49-F238E27FC236}">
                <a16:creationId xmlns:a16="http://schemas.microsoft.com/office/drawing/2014/main" id="{2740B0BE-0DDA-FD72-32A5-84FB8F0D8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0835" y="1417522"/>
            <a:ext cx="9670330" cy="5064529"/>
          </a:xfrm>
          <a:prstGeom prst="rect">
            <a:avLst/>
          </a:prstGeom>
        </p:spPr>
      </p:pic>
    </p:spTree>
    <p:extLst>
      <p:ext uri="{BB962C8B-B14F-4D97-AF65-F5344CB8AC3E}">
        <p14:creationId xmlns:p14="http://schemas.microsoft.com/office/powerpoint/2010/main" val="42515828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7519E8-2D52-C3FD-85D0-BA89FEDF5BD5}"/>
              </a:ext>
            </a:extLst>
          </p:cNvPr>
          <p:cNvSpPr>
            <a:spLocks noGrp="1"/>
          </p:cNvSpPr>
          <p:nvPr>
            <p:ph type="body" idx="1"/>
          </p:nvPr>
        </p:nvSpPr>
        <p:spPr/>
        <p:txBody>
          <a:bodyPr/>
          <a:lstStyle/>
          <a:p>
            <a:r>
              <a:rPr lang="en-IN" dirty="0"/>
              <a:t>RTL (Only PL part)</a:t>
            </a:r>
          </a:p>
        </p:txBody>
      </p:sp>
      <p:pic>
        <p:nvPicPr>
          <p:cNvPr id="4" name="Picture 3">
            <a:extLst>
              <a:ext uri="{FF2B5EF4-FFF2-40B4-BE49-F238E27FC236}">
                <a16:creationId xmlns:a16="http://schemas.microsoft.com/office/drawing/2014/main" id="{9EAA84E3-F9CF-293B-DCEC-52414097DA01}"/>
              </a:ext>
            </a:extLst>
          </p:cNvPr>
          <p:cNvPicPr>
            <a:picLocks noChangeAspect="1"/>
          </p:cNvPicPr>
          <p:nvPr/>
        </p:nvPicPr>
        <p:blipFill>
          <a:blip r:embed="rId2"/>
          <a:stretch>
            <a:fillRect/>
          </a:stretch>
        </p:blipFill>
        <p:spPr>
          <a:xfrm>
            <a:off x="3393151" y="1388437"/>
            <a:ext cx="4534792" cy="5111343"/>
          </a:xfrm>
          <a:prstGeom prst="rect">
            <a:avLst/>
          </a:prstGeom>
        </p:spPr>
      </p:pic>
    </p:spTree>
    <p:extLst>
      <p:ext uri="{BB962C8B-B14F-4D97-AF65-F5344CB8AC3E}">
        <p14:creationId xmlns:p14="http://schemas.microsoft.com/office/powerpoint/2010/main" val="36251294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699AA6E-E1EB-7B7E-8D72-538063383352}"/>
              </a:ext>
            </a:extLst>
          </p:cNvPr>
          <p:cNvSpPr>
            <a:spLocks noGrp="1"/>
          </p:cNvSpPr>
          <p:nvPr>
            <p:ph type="body" idx="1"/>
          </p:nvPr>
        </p:nvSpPr>
        <p:spPr/>
        <p:txBody>
          <a:bodyPr/>
          <a:lstStyle/>
          <a:p>
            <a:r>
              <a:rPr lang="en-IN" dirty="0"/>
              <a:t>Implemented Design Schematic</a:t>
            </a:r>
          </a:p>
        </p:txBody>
      </p:sp>
      <p:pic>
        <p:nvPicPr>
          <p:cNvPr id="4" name="Picture 3">
            <a:extLst>
              <a:ext uri="{FF2B5EF4-FFF2-40B4-BE49-F238E27FC236}">
                <a16:creationId xmlns:a16="http://schemas.microsoft.com/office/drawing/2014/main" id="{4ABEE934-0827-BB5B-CD92-346BA3D29E07}"/>
              </a:ext>
            </a:extLst>
          </p:cNvPr>
          <p:cNvPicPr>
            <a:picLocks noChangeAspect="1"/>
          </p:cNvPicPr>
          <p:nvPr/>
        </p:nvPicPr>
        <p:blipFill rotWithShape="1">
          <a:blip r:embed="rId2">
            <a:extLst>
              <a:ext uri="{28A0092B-C50C-407E-A947-70E740481C1C}">
                <a14:useLocalDpi xmlns:a14="http://schemas.microsoft.com/office/drawing/2010/main" val="0"/>
              </a:ext>
            </a:extLst>
          </a:blip>
          <a:srcRect l="14304" t="18794" r="1727" b="10117"/>
          <a:stretch/>
        </p:blipFill>
        <p:spPr>
          <a:xfrm>
            <a:off x="977245" y="1399095"/>
            <a:ext cx="10237510" cy="4860304"/>
          </a:xfrm>
          <a:prstGeom prst="rect">
            <a:avLst/>
          </a:prstGeom>
        </p:spPr>
      </p:pic>
    </p:spTree>
    <p:extLst>
      <p:ext uri="{BB962C8B-B14F-4D97-AF65-F5344CB8AC3E}">
        <p14:creationId xmlns:p14="http://schemas.microsoft.com/office/powerpoint/2010/main" val="3709878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382EFBB-1F72-54DE-9964-54BB0D380EB0}"/>
              </a:ext>
            </a:extLst>
          </p:cNvPr>
          <p:cNvSpPr>
            <a:spLocks noGrp="1"/>
          </p:cNvSpPr>
          <p:nvPr>
            <p:ph type="body" idx="1"/>
          </p:nvPr>
        </p:nvSpPr>
        <p:spPr/>
        <p:txBody>
          <a:bodyPr/>
          <a:lstStyle/>
          <a:p>
            <a:r>
              <a:rPr lang="en-IN" dirty="0"/>
              <a:t>Device Mapping</a:t>
            </a:r>
          </a:p>
        </p:txBody>
      </p:sp>
      <p:pic>
        <p:nvPicPr>
          <p:cNvPr id="4" name="Picture 3">
            <a:extLst>
              <a:ext uri="{FF2B5EF4-FFF2-40B4-BE49-F238E27FC236}">
                <a16:creationId xmlns:a16="http://schemas.microsoft.com/office/drawing/2014/main" id="{73570317-CD23-DC43-2F1F-E430BA3F8B3E}"/>
              </a:ext>
            </a:extLst>
          </p:cNvPr>
          <p:cNvPicPr>
            <a:picLocks noChangeAspect="1"/>
          </p:cNvPicPr>
          <p:nvPr/>
        </p:nvPicPr>
        <p:blipFill rotWithShape="1">
          <a:blip r:embed="rId2">
            <a:extLst>
              <a:ext uri="{28A0092B-C50C-407E-A947-70E740481C1C}">
                <a14:useLocalDpi xmlns:a14="http://schemas.microsoft.com/office/drawing/2010/main" val="0"/>
              </a:ext>
            </a:extLst>
          </a:blip>
          <a:srcRect l="27655" t="18889" r="18546" b="9690"/>
          <a:stretch/>
        </p:blipFill>
        <p:spPr>
          <a:xfrm>
            <a:off x="2820185" y="1483936"/>
            <a:ext cx="6551629" cy="4898010"/>
          </a:xfrm>
          <a:prstGeom prst="rect">
            <a:avLst/>
          </a:prstGeom>
        </p:spPr>
      </p:pic>
    </p:spTree>
    <p:extLst>
      <p:ext uri="{BB962C8B-B14F-4D97-AF65-F5344CB8AC3E}">
        <p14:creationId xmlns:p14="http://schemas.microsoft.com/office/powerpoint/2010/main" val="5096686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0566FD9-30E6-B5BD-E66E-2333DFF21F19}"/>
              </a:ext>
            </a:extLst>
          </p:cNvPr>
          <p:cNvSpPr>
            <a:spLocks noGrp="1"/>
          </p:cNvSpPr>
          <p:nvPr>
            <p:ph type="body" idx="1"/>
          </p:nvPr>
        </p:nvSpPr>
        <p:spPr/>
        <p:txBody>
          <a:bodyPr/>
          <a:lstStyle/>
          <a:p>
            <a:r>
              <a:rPr lang="en-IN" dirty="0"/>
              <a:t>Vitis IDE Debugging Results</a:t>
            </a:r>
          </a:p>
        </p:txBody>
      </p:sp>
      <p:pic>
        <p:nvPicPr>
          <p:cNvPr id="4" name="Picture 3">
            <a:extLst>
              <a:ext uri="{FF2B5EF4-FFF2-40B4-BE49-F238E27FC236}">
                <a16:creationId xmlns:a16="http://schemas.microsoft.com/office/drawing/2014/main" id="{C69A1A97-FD25-3BBD-E5CD-EAD956A3968C}"/>
              </a:ext>
            </a:extLst>
          </p:cNvPr>
          <p:cNvPicPr>
            <a:picLocks noChangeAspect="1"/>
          </p:cNvPicPr>
          <p:nvPr/>
        </p:nvPicPr>
        <p:blipFill rotWithShape="1">
          <a:blip r:embed="rId2">
            <a:extLst>
              <a:ext uri="{28A0092B-C50C-407E-A947-70E740481C1C}">
                <a14:useLocalDpi xmlns:a14="http://schemas.microsoft.com/office/drawing/2010/main" val="0"/>
              </a:ext>
            </a:extLst>
          </a:blip>
          <a:srcRect b="5691"/>
          <a:stretch/>
        </p:blipFill>
        <p:spPr>
          <a:xfrm>
            <a:off x="1463385" y="1414021"/>
            <a:ext cx="9265229" cy="4920792"/>
          </a:xfrm>
          <a:prstGeom prst="rect">
            <a:avLst/>
          </a:prstGeom>
        </p:spPr>
      </p:pic>
    </p:spTree>
    <p:extLst>
      <p:ext uri="{BB962C8B-B14F-4D97-AF65-F5344CB8AC3E}">
        <p14:creationId xmlns:p14="http://schemas.microsoft.com/office/powerpoint/2010/main" val="9332094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FF4074F-1718-8A06-911D-C43269463BD9}"/>
              </a:ext>
            </a:extLst>
          </p:cNvPr>
          <p:cNvSpPr>
            <a:spLocks noGrp="1"/>
          </p:cNvSpPr>
          <p:nvPr>
            <p:ph type="body" idx="1"/>
          </p:nvPr>
        </p:nvSpPr>
        <p:spPr>
          <a:xfrm>
            <a:off x="387546" y="312656"/>
            <a:ext cx="8432800" cy="1143000"/>
          </a:xfrm>
        </p:spPr>
        <p:txBody>
          <a:bodyPr/>
          <a:lstStyle/>
          <a:p>
            <a:r>
              <a:rPr lang="en-IN" dirty="0"/>
              <a:t>Vitis IDE Debugging Results</a:t>
            </a:r>
          </a:p>
          <a:p>
            <a:endParaRPr lang="en-IN" dirty="0"/>
          </a:p>
        </p:txBody>
      </p:sp>
      <p:pic>
        <p:nvPicPr>
          <p:cNvPr id="4" name="Picture 3">
            <a:extLst>
              <a:ext uri="{FF2B5EF4-FFF2-40B4-BE49-F238E27FC236}">
                <a16:creationId xmlns:a16="http://schemas.microsoft.com/office/drawing/2014/main" id="{606C643F-64B3-2E25-D53C-37A0EBD94422}"/>
              </a:ext>
            </a:extLst>
          </p:cNvPr>
          <p:cNvPicPr>
            <a:picLocks noChangeAspect="1"/>
          </p:cNvPicPr>
          <p:nvPr/>
        </p:nvPicPr>
        <p:blipFill rotWithShape="1">
          <a:blip r:embed="rId2">
            <a:extLst>
              <a:ext uri="{28A0092B-C50C-407E-A947-70E740481C1C}">
                <a14:useLocalDpi xmlns:a14="http://schemas.microsoft.com/office/drawing/2010/main" val="0"/>
              </a:ext>
            </a:extLst>
          </a:blip>
          <a:srcRect b="5901"/>
          <a:stretch/>
        </p:blipFill>
        <p:spPr>
          <a:xfrm>
            <a:off x="1257887" y="1417713"/>
            <a:ext cx="9676226" cy="5127631"/>
          </a:xfrm>
          <a:prstGeom prst="rect">
            <a:avLst/>
          </a:prstGeom>
        </p:spPr>
      </p:pic>
    </p:spTree>
    <p:extLst>
      <p:ext uri="{BB962C8B-B14F-4D97-AF65-F5344CB8AC3E}">
        <p14:creationId xmlns:p14="http://schemas.microsoft.com/office/powerpoint/2010/main" val="41899149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980144-EDB2-1CDB-A449-7A51932C98A8}"/>
              </a:ext>
            </a:extLst>
          </p:cNvPr>
          <p:cNvSpPr>
            <a:spLocks noGrp="1"/>
          </p:cNvSpPr>
          <p:nvPr>
            <p:ph type="body" idx="1"/>
          </p:nvPr>
        </p:nvSpPr>
        <p:spPr>
          <a:xfrm>
            <a:off x="406400" y="319062"/>
            <a:ext cx="8432800" cy="1143000"/>
          </a:xfrm>
        </p:spPr>
        <p:txBody>
          <a:bodyPr/>
          <a:lstStyle/>
          <a:p>
            <a:r>
              <a:rPr lang="en-IN" dirty="0"/>
              <a:t>Vitis IDE Debugging Results</a:t>
            </a:r>
          </a:p>
          <a:p>
            <a:endParaRPr lang="en-IN" dirty="0"/>
          </a:p>
        </p:txBody>
      </p:sp>
      <p:pic>
        <p:nvPicPr>
          <p:cNvPr id="4" name="Picture 3">
            <a:extLst>
              <a:ext uri="{FF2B5EF4-FFF2-40B4-BE49-F238E27FC236}">
                <a16:creationId xmlns:a16="http://schemas.microsoft.com/office/drawing/2014/main" id="{CCE12303-B209-3A3C-0B1B-47BE5CC20EEC}"/>
              </a:ext>
            </a:extLst>
          </p:cNvPr>
          <p:cNvPicPr>
            <a:picLocks noChangeAspect="1"/>
          </p:cNvPicPr>
          <p:nvPr/>
        </p:nvPicPr>
        <p:blipFill rotWithShape="1">
          <a:blip r:embed="rId2">
            <a:extLst>
              <a:ext uri="{28A0092B-C50C-407E-A947-70E740481C1C}">
                <a14:useLocalDpi xmlns:a14="http://schemas.microsoft.com/office/drawing/2010/main" val="0"/>
              </a:ext>
            </a:extLst>
          </a:blip>
          <a:srcRect t="-160" b="5288"/>
          <a:stretch/>
        </p:blipFill>
        <p:spPr>
          <a:xfrm>
            <a:off x="1260049" y="1393885"/>
            <a:ext cx="9671902" cy="5145053"/>
          </a:xfrm>
          <a:prstGeom prst="rect">
            <a:avLst/>
          </a:prstGeom>
        </p:spPr>
      </p:pic>
    </p:spTree>
    <p:extLst>
      <p:ext uri="{BB962C8B-B14F-4D97-AF65-F5344CB8AC3E}">
        <p14:creationId xmlns:p14="http://schemas.microsoft.com/office/powerpoint/2010/main" val="914511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175EFEB-E205-AE05-4CB2-5CF54799C5D1}"/>
              </a:ext>
            </a:extLst>
          </p:cNvPr>
          <p:cNvSpPr>
            <a:spLocks noGrp="1"/>
          </p:cNvSpPr>
          <p:nvPr>
            <p:ph type="body" idx="1"/>
          </p:nvPr>
        </p:nvSpPr>
        <p:spPr/>
        <p:txBody>
          <a:bodyPr/>
          <a:lstStyle/>
          <a:p>
            <a:r>
              <a:rPr lang="en-IN" dirty="0"/>
              <a:t>Design-2 Block Diagram</a:t>
            </a:r>
          </a:p>
        </p:txBody>
      </p:sp>
      <p:pic>
        <p:nvPicPr>
          <p:cNvPr id="4" name="Picture 3">
            <a:extLst>
              <a:ext uri="{FF2B5EF4-FFF2-40B4-BE49-F238E27FC236}">
                <a16:creationId xmlns:a16="http://schemas.microsoft.com/office/drawing/2014/main" id="{3D18210E-B77C-3B80-75C8-DE652C52EF78}"/>
              </a:ext>
            </a:extLst>
          </p:cNvPr>
          <p:cNvPicPr>
            <a:picLocks noChangeAspect="1"/>
          </p:cNvPicPr>
          <p:nvPr/>
        </p:nvPicPr>
        <p:blipFill>
          <a:blip r:embed="rId2"/>
          <a:stretch>
            <a:fillRect/>
          </a:stretch>
        </p:blipFill>
        <p:spPr>
          <a:xfrm>
            <a:off x="1213701" y="1379088"/>
            <a:ext cx="9764598" cy="5155096"/>
          </a:xfrm>
          <a:prstGeom prst="rect">
            <a:avLst/>
          </a:prstGeom>
        </p:spPr>
      </p:pic>
    </p:spTree>
    <p:extLst>
      <p:ext uri="{BB962C8B-B14F-4D97-AF65-F5344CB8AC3E}">
        <p14:creationId xmlns:p14="http://schemas.microsoft.com/office/powerpoint/2010/main" val="18004517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0EAB7A-0E3F-440C-9F5F-1AC5991047B4}"/>
              </a:ext>
            </a:extLst>
          </p:cNvPr>
          <p:cNvSpPr>
            <a:spLocks noGrp="1"/>
          </p:cNvSpPr>
          <p:nvPr>
            <p:ph type="body" idx="1"/>
          </p:nvPr>
        </p:nvSpPr>
        <p:spPr/>
        <p:txBody>
          <a:bodyPr/>
          <a:lstStyle/>
          <a:p>
            <a:r>
              <a:rPr lang="en-IN" dirty="0"/>
              <a:t>RTL (Only for PL part)</a:t>
            </a:r>
          </a:p>
        </p:txBody>
      </p:sp>
      <p:pic>
        <p:nvPicPr>
          <p:cNvPr id="4" name="Picture 3">
            <a:extLst>
              <a:ext uri="{FF2B5EF4-FFF2-40B4-BE49-F238E27FC236}">
                <a16:creationId xmlns:a16="http://schemas.microsoft.com/office/drawing/2014/main" id="{9BCF389A-B785-2C6F-20E4-E19919EDFEAC}"/>
              </a:ext>
            </a:extLst>
          </p:cNvPr>
          <p:cNvPicPr>
            <a:picLocks noChangeAspect="1"/>
          </p:cNvPicPr>
          <p:nvPr/>
        </p:nvPicPr>
        <p:blipFill rotWithShape="1">
          <a:blip r:embed="rId2">
            <a:extLst>
              <a:ext uri="{28A0092B-C50C-407E-A947-70E740481C1C}">
                <a14:useLocalDpi xmlns:a14="http://schemas.microsoft.com/office/drawing/2010/main" val="0"/>
              </a:ext>
            </a:extLst>
          </a:blip>
          <a:srcRect t="20207" b="14364"/>
          <a:stretch/>
        </p:blipFill>
        <p:spPr>
          <a:xfrm>
            <a:off x="128833" y="1555423"/>
            <a:ext cx="11934334" cy="4487159"/>
          </a:xfrm>
          <a:prstGeom prst="rect">
            <a:avLst/>
          </a:prstGeom>
        </p:spPr>
      </p:pic>
    </p:spTree>
    <p:extLst>
      <p:ext uri="{BB962C8B-B14F-4D97-AF65-F5344CB8AC3E}">
        <p14:creationId xmlns:p14="http://schemas.microsoft.com/office/powerpoint/2010/main" val="3838917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3"/>
          <p:cNvSpPr txBox="1">
            <a:spLocks noGrp="1"/>
          </p:cNvSpPr>
          <p:nvPr>
            <p:ph type="body" idx="1"/>
          </p:nvPr>
        </p:nvSpPr>
        <p:spPr>
          <a:xfrm>
            <a:off x="406400" y="307525"/>
            <a:ext cx="8432700" cy="1143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3600"/>
              <a:buNone/>
            </a:pPr>
            <a:r>
              <a:rPr lang="en-IN">
                <a:solidFill>
                  <a:srgbClr val="38761D"/>
                </a:solidFill>
                <a:latin typeface="Calibri"/>
                <a:ea typeface="Calibri"/>
                <a:cs typeface="Calibri"/>
                <a:sym typeface="Calibri"/>
              </a:rPr>
              <a:t>Basic idea of Zynq</a:t>
            </a:r>
            <a:endParaRPr>
              <a:solidFill>
                <a:srgbClr val="38761D"/>
              </a:solidFill>
              <a:latin typeface="Calibri"/>
              <a:ea typeface="Calibri"/>
              <a:cs typeface="Calibri"/>
              <a:sym typeface="Calibri"/>
            </a:endParaRPr>
          </a:p>
          <a:p>
            <a:pPr marL="0" lvl="0" indent="0" algn="l" rtl="0">
              <a:lnSpc>
                <a:spcPct val="100000"/>
              </a:lnSpc>
              <a:spcBef>
                <a:spcPts val="0"/>
              </a:spcBef>
              <a:spcAft>
                <a:spcPts val="0"/>
              </a:spcAft>
              <a:buClr>
                <a:schemeClr val="dk1"/>
              </a:buClr>
              <a:buSzPts val="3600"/>
              <a:buNone/>
            </a:pPr>
            <a:endParaRPr/>
          </a:p>
        </p:txBody>
      </p:sp>
      <p:sp>
        <p:nvSpPr>
          <p:cNvPr id="190" name="Google Shape;190;p33"/>
          <p:cNvSpPr txBox="1"/>
          <p:nvPr/>
        </p:nvSpPr>
        <p:spPr>
          <a:xfrm>
            <a:off x="406400" y="1565725"/>
            <a:ext cx="6318300" cy="4579200"/>
          </a:xfrm>
          <a:prstGeom prst="rect">
            <a:avLst/>
          </a:prstGeom>
          <a:noFill/>
          <a:ln>
            <a:noFill/>
          </a:ln>
        </p:spPr>
        <p:txBody>
          <a:bodyPr spcFirstLastPara="1" wrap="square" lIns="91425" tIns="45700" rIns="91425" bIns="45700" anchor="t" anchorCtr="0">
            <a:noAutofit/>
          </a:bodyPr>
          <a:lstStyle/>
          <a:p>
            <a:pPr marL="0" marR="0" lvl="0" indent="0" algn="just" rtl="0">
              <a:spcBef>
                <a:spcPts val="1600"/>
              </a:spcBef>
              <a:spcAft>
                <a:spcPts val="0"/>
              </a:spcAft>
              <a:buNone/>
            </a:pPr>
            <a:r>
              <a:rPr lang="en-IN" sz="2000" dirty="0">
                <a:solidFill>
                  <a:schemeClr val="dk1"/>
                </a:solidFill>
                <a:latin typeface="Calibri"/>
                <a:ea typeface="Calibri"/>
                <a:cs typeface="Calibri"/>
                <a:sym typeface="Calibri"/>
              </a:rPr>
              <a:t>People then </a:t>
            </a:r>
            <a:r>
              <a:rPr lang="en-IN" sz="2000" dirty="0">
                <a:solidFill>
                  <a:srgbClr val="134F5C"/>
                </a:solidFill>
                <a:latin typeface="Calibri"/>
                <a:ea typeface="Calibri"/>
                <a:cs typeface="Calibri"/>
                <a:sym typeface="Calibri"/>
              </a:rPr>
              <a:t>combined a CPU unit and an FPGA</a:t>
            </a:r>
            <a:r>
              <a:rPr lang="en-IN" sz="2000" dirty="0">
                <a:solidFill>
                  <a:schemeClr val="dk1"/>
                </a:solidFill>
                <a:latin typeface="Calibri"/>
                <a:ea typeface="Calibri"/>
                <a:cs typeface="Calibri"/>
                <a:sym typeface="Calibri"/>
              </a:rPr>
              <a:t> to create a single device that has the capabilities of both in order to get the best of both worlds (Hardware software co-design). The final solution is very adaptable and effective in its work since the FPGA logic blocks are used for </a:t>
            </a:r>
            <a:r>
              <a:rPr lang="en-IN" sz="2000" dirty="0">
                <a:solidFill>
                  <a:srgbClr val="134F5C"/>
                </a:solidFill>
                <a:latin typeface="Calibri"/>
                <a:ea typeface="Calibri"/>
                <a:cs typeface="Calibri"/>
                <a:sym typeface="Calibri"/>
              </a:rPr>
              <a:t>specialised, unique jobs that can be tailored</a:t>
            </a:r>
            <a:r>
              <a:rPr lang="en-IN" sz="2000" dirty="0">
                <a:solidFill>
                  <a:schemeClr val="dk1"/>
                </a:solidFill>
                <a:latin typeface="Calibri"/>
                <a:ea typeface="Calibri"/>
                <a:cs typeface="Calibri"/>
                <a:sym typeface="Calibri"/>
              </a:rPr>
              <a:t> to your needs, while the CPU section handles the majority of </a:t>
            </a:r>
            <a:r>
              <a:rPr lang="en-IN" sz="2000" dirty="0">
                <a:solidFill>
                  <a:srgbClr val="134F5C"/>
                </a:solidFill>
                <a:latin typeface="Calibri"/>
                <a:ea typeface="Calibri"/>
                <a:cs typeface="Calibri"/>
                <a:sym typeface="Calibri"/>
              </a:rPr>
              <a:t>complex data processing and decision making</a:t>
            </a:r>
            <a:r>
              <a:rPr lang="en-IN" sz="2000" dirty="0">
                <a:solidFill>
                  <a:schemeClr val="dk1"/>
                </a:solidFill>
                <a:latin typeface="Calibri"/>
                <a:ea typeface="Calibri"/>
                <a:cs typeface="Calibri"/>
                <a:sym typeface="Calibri"/>
              </a:rPr>
              <a:t>, largely general computing.</a:t>
            </a:r>
            <a:endParaRPr sz="2000" dirty="0">
              <a:solidFill>
                <a:schemeClr val="dk1"/>
              </a:solidFill>
              <a:latin typeface="Calibri"/>
              <a:ea typeface="Calibri"/>
              <a:cs typeface="Calibri"/>
              <a:sym typeface="Calibri"/>
            </a:endParaRPr>
          </a:p>
          <a:p>
            <a:pPr marL="0" marR="0" lvl="0" indent="0" algn="just" rtl="0">
              <a:spcBef>
                <a:spcPts val="1600"/>
              </a:spcBef>
              <a:spcAft>
                <a:spcPts val="0"/>
              </a:spcAft>
              <a:buNone/>
            </a:pPr>
            <a:r>
              <a:rPr lang="en-IN" sz="2000" dirty="0">
                <a:solidFill>
                  <a:schemeClr val="dk1"/>
                </a:solidFill>
                <a:latin typeface="Calibri"/>
                <a:ea typeface="Calibri"/>
                <a:cs typeface="Calibri"/>
                <a:sym typeface="Calibri"/>
              </a:rPr>
              <a:t>Thus, the basic idea was to combine the best of both the worlds and thus came </a:t>
            </a:r>
            <a:r>
              <a:rPr lang="en-IN" sz="2000" dirty="0">
                <a:solidFill>
                  <a:srgbClr val="134F5C"/>
                </a:solidFill>
                <a:latin typeface="Calibri"/>
                <a:ea typeface="Calibri"/>
                <a:cs typeface="Calibri"/>
                <a:sym typeface="Calibri"/>
              </a:rPr>
              <a:t>ZYNQ architecture</a:t>
            </a:r>
            <a:r>
              <a:rPr lang="en-IN" sz="2000" dirty="0">
                <a:solidFill>
                  <a:schemeClr val="dk1"/>
                </a:solidFill>
                <a:latin typeface="Calibri"/>
                <a:ea typeface="Calibri"/>
                <a:cs typeface="Calibri"/>
                <a:sym typeface="Calibri"/>
              </a:rPr>
              <a:t>.</a:t>
            </a:r>
            <a:endParaRPr sz="2000" dirty="0">
              <a:solidFill>
                <a:schemeClr val="dk1"/>
              </a:solidFill>
              <a:latin typeface="Calibri"/>
              <a:ea typeface="Calibri"/>
              <a:cs typeface="Calibri"/>
              <a:sym typeface="Calibri"/>
            </a:endParaRPr>
          </a:p>
          <a:p>
            <a:pPr marL="0" marR="0" lvl="0" indent="0" algn="just" rtl="0">
              <a:spcBef>
                <a:spcPts val="1600"/>
              </a:spcBef>
              <a:spcAft>
                <a:spcPts val="0"/>
              </a:spcAft>
              <a:buNone/>
            </a:pPr>
            <a:endParaRPr sz="2000" dirty="0">
              <a:solidFill>
                <a:schemeClr val="dk1"/>
              </a:solidFill>
              <a:latin typeface="Calibri"/>
              <a:ea typeface="Calibri"/>
              <a:cs typeface="Calibri"/>
              <a:sym typeface="Calibri"/>
            </a:endParaRPr>
          </a:p>
        </p:txBody>
      </p:sp>
      <p:pic>
        <p:nvPicPr>
          <p:cNvPr id="191" name="Google Shape;191;p33"/>
          <p:cNvPicPr preferRelativeResize="0"/>
          <p:nvPr/>
        </p:nvPicPr>
        <p:blipFill rotWithShape="1">
          <a:blip r:embed="rId3">
            <a:alphaModFix/>
          </a:blip>
          <a:srcRect r="9584" b="10201"/>
          <a:stretch/>
        </p:blipFill>
        <p:spPr>
          <a:xfrm>
            <a:off x="7102925" y="1884625"/>
            <a:ext cx="4751626" cy="3539174"/>
          </a:xfrm>
          <a:prstGeom prst="rect">
            <a:avLst/>
          </a:prstGeom>
          <a:noFill/>
          <a:ln>
            <a:noFill/>
          </a:ln>
        </p:spPr>
      </p:pic>
      <p:cxnSp>
        <p:nvCxnSpPr>
          <p:cNvPr id="192" name="Google Shape;192;p33"/>
          <p:cNvCxnSpPr/>
          <p:nvPr/>
        </p:nvCxnSpPr>
        <p:spPr>
          <a:xfrm>
            <a:off x="6955975" y="1450525"/>
            <a:ext cx="0" cy="4993800"/>
          </a:xfrm>
          <a:prstGeom prst="straightConnector1">
            <a:avLst/>
          </a:prstGeom>
          <a:noFill/>
          <a:ln w="28575" cap="flat" cmpd="sng">
            <a:solidFill>
              <a:srgbClr val="00FF00"/>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85C552-ACA4-F5D4-6C2F-4C33907DADDE}"/>
              </a:ext>
            </a:extLst>
          </p:cNvPr>
          <p:cNvSpPr>
            <a:spLocks noGrp="1"/>
          </p:cNvSpPr>
          <p:nvPr>
            <p:ph type="body" idx="1"/>
          </p:nvPr>
        </p:nvSpPr>
        <p:spPr/>
        <p:txBody>
          <a:bodyPr/>
          <a:lstStyle/>
          <a:p>
            <a:r>
              <a:rPr lang="en-IN" dirty="0"/>
              <a:t>Implemented Design Schematic</a:t>
            </a:r>
          </a:p>
        </p:txBody>
      </p:sp>
      <p:pic>
        <p:nvPicPr>
          <p:cNvPr id="4" name="Picture 3">
            <a:extLst>
              <a:ext uri="{FF2B5EF4-FFF2-40B4-BE49-F238E27FC236}">
                <a16:creationId xmlns:a16="http://schemas.microsoft.com/office/drawing/2014/main" id="{53EBEBB7-1BCC-122B-FEC6-7106F3FB4E2A}"/>
              </a:ext>
            </a:extLst>
          </p:cNvPr>
          <p:cNvPicPr>
            <a:picLocks noChangeAspect="1"/>
          </p:cNvPicPr>
          <p:nvPr/>
        </p:nvPicPr>
        <p:blipFill rotWithShape="1">
          <a:blip r:embed="rId2">
            <a:extLst>
              <a:ext uri="{28A0092B-C50C-407E-A947-70E740481C1C}">
                <a14:useLocalDpi xmlns:a14="http://schemas.microsoft.com/office/drawing/2010/main" val="0"/>
              </a:ext>
            </a:extLst>
          </a:blip>
          <a:srcRect l="26445" t="21031" r="14097" b="11616"/>
          <a:stretch/>
        </p:blipFill>
        <p:spPr>
          <a:xfrm>
            <a:off x="2471393" y="1574275"/>
            <a:ext cx="7249213" cy="4619135"/>
          </a:xfrm>
          <a:prstGeom prst="rect">
            <a:avLst/>
          </a:prstGeom>
        </p:spPr>
      </p:pic>
    </p:spTree>
    <p:extLst>
      <p:ext uri="{BB962C8B-B14F-4D97-AF65-F5344CB8AC3E}">
        <p14:creationId xmlns:p14="http://schemas.microsoft.com/office/powerpoint/2010/main" val="36562156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C44FE0-B691-CBEA-E3CE-2F0CC5C986FF}"/>
              </a:ext>
            </a:extLst>
          </p:cNvPr>
          <p:cNvSpPr>
            <a:spLocks noGrp="1"/>
          </p:cNvSpPr>
          <p:nvPr>
            <p:ph type="body" idx="1"/>
          </p:nvPr>
        </p:nvSpPr>
        <p:spPr>
          <a:xfrm>
            <a:off x="406400" y="384143"/>
            <a:ext cx="8432800" cy="1143000"/>
          </a:xfrm>
        </p:spPr>
        <p:txBody>
          <a:bodyPr/>
          <a:lstStyle/>
          <a:p>
            <a:r>
              <a:rPr lang="en-IN" dirty="0"/>
              <a:t>Implemented Design Schematic</a:t>
            </a:r>
          </a:p>
          <a:p>
            <a:endParaRPr lang="en-IN" dirty="0"/>
          </a:p>
        </p:txBody>
      </p:sp>
      <p:pic>
        <p:nvPicPr>
          <p:cNvPr id="4" name="Picture 3">
            <a:extLst>
              <a:ext uri="{FF2B5EF4-FFF2-40B4-BE49-F238E27FC236}">
                <a16:creationId xmlns:a16="http://schemas.microsoft.com/office/drawing/2014/main" id="{ECDA56F5-0764-22C3-A18F-227CFAD94DAA}"/>
              </a:ext>
            </a:extLst>
          </p:cNvPr>
          <p:cNvPicPr>
            <a:picLocks noChangeAspect="1"/>
          </p:cNvPicPr>
          <p:nvPr/>
        </p:nvPicPr>
        <p:blipFill rotWithShape="1">
          <a:blip r:embed="rId2"/>
          <a:srcRect t="8792" b="3049"/>
          <a:stretch/>
        </p:blipFill>
        <p:spPr>
          <a:xfrm>
            <a:off x="307942" y="1527143"/>
            <a:ext cx="11576115" cy="4845378"/>
          </a:xfrm>
          <a:prstGeom prst="rect">
            <a:avLst/>
          </a:prstGeom>
        </p:spPr>
      </p:pic>
    </p:spTree>
    <p:extLst>
      <p:ext uri="{BB962C8B-B14F-4D97-AF65-F5344CB8AC3E}">
        <p14:creationId xmlns:p14="http://schemas.microsoft.com/office/powerpoint/2010/main" val="2185880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B368E4-A104-59A1-4761-2ADF1C326BD2}"/>
              </a:ext>
            </a:extLst>
          </p:cNvPr>
          <p:cNvSpPr>
            <a:spLocks noGrp="1"/>
          </p:cNvSpPr>
          <p:nvPr>
            <p:ph type="body" idx="1"/>
          </p:nvPr>
        </p:nvSpPr>
        <p:spPr/>
        <p:txBody>
          <a:bodyPr/>
          <a:lstStyle/>
          <a:p>
            <a:r>
              <a:rPr lang="en-IN" dirty="0"/>
              <a:t>Device Mapping</a:t>
            </a:r>
          </a:p>
        </p:txBody>
      </p:sp>
      <p:pic>
        <p:nvPicPr>
          <p:cNvPr id="4" name="Picture 3">
            <a:extLst>
              <a:ext uri="{FF2B5EF4-FFF2-40B4-BE49-F238E27FC236}">
                <a16:creationId xmlns:a16="http://schemas.microsoft.com/office/drawing/2014/main" id="{1852B748-C657-7A97-A8E4-ADE180E55858}"/>
              </a:ext>
            </a:extLst>
          </p:cNvPr>
          <p:cNvPicPr>
            <a:picLocks noChangeAspect="1"/>
          </p:cNvPicPr>
          <p:nvPr/>
        </p:nvPicPr>
        <p:blipFill>
          <a:blip r:embed="rId2"/>
          <a:stretch>
            <a:fillRect/>
          </a:stretch>
        </p:blipFill>
        <p:spPr>
          <a:xfrm>
            <a:off x="1505922" y="1472853"/>
            <a:ext cx="9180156" cy="4937373"/>
          </a:xfrm>
          <a:prstGeom prst="rect">
            <a:avLst/>
          </a:prstGeom>
        </p:spPr>
      </p:pic>
    </p:spTree>
    <p:extLst>
      <p:ext uri="{BB962C8B-B14F-4D97-AF65-F5344CB8AC3E}">
        <p14:creationId xmlns:p14="http://schemas.microsoft.com/office/powerpoint/2010/main" val="39062174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0B8C13-941D-0D74-4A10-008E4EDE9B7F}"/>
              </a:ext>
            </a:extLst>
          </p:cNvPr>
          <p:cNvSpPr>
            <a:spLocks noGrp="1"/>
          </p:cNvSpPr>
          <p:nvPr>
            <p:ph type="body" idx="1"/>
          </p:nvPr>
        </p:nvSpPr>
        <p:spPr/>
        <p:txBody>
          <a:bodyPr/>
          <a:lstStyle/>
          <a:p>
            <a:r>
              <a:rPr lang="en-IN" dirty="0"/>
              <a:t>Vitis IDE Debugging Results</a:t>
            </a:r>
          </a:p>
        </p:txBody>
      </p:sp>
      <p:pic>
        <p:nvPicPr>
          <p:cNvPr id="3" name="Picture 2">
            <a:extLst>
              <a:ext uri="{FF2B5EF4-FFF2-40B4-BE49-F238E27FC236}">
                <a16:creationId xmlns:a16="http://schemas.microsoft.com/office/drawing/2014/main" id="{6D73163F-D3FC-918F-96A2-49C2EB3A11C8}"/>
              </a:ext>
            </a:extLst>
          </p:cNvPr>
          <p:cNvPicPr>
            <a:picLocks noChangeAspect="1"/>
          </p:cNvPicPr>
          <p:nvPr/>
        </p:nvPicPr>
        <p:blipFill rotWithShape="1">
          <a:blip r:embed="rId2">
            <a:extLst>
              <a:ext uri="{28A0092B-C50C-407E-A947-70E740481C1C}">
                <a14:useLocalDpi xmlns:a14="http://schemas.microsoft.com/office/drawing/2010/main" val="0"/>
              </a:ext>
            </a:extLst>
          </a:blip>
          <a:srcRect t="-160" b="5288"/>
          <a:stretch/>
        </p:blipFill>
        <p:spPr>
          <a:xfrm>
            <a:off x="1260049" y="1393885"/>
            <a:ext cx="9671902" cy="5145053"/>
          </a:xfrm>
          <a:prstGeom prst="rect">
            <a:avLst/>
          </a:prstGeom>
        </p:spPr>
      </p:pic>
    </p:spTree>
    <p:extLst>
      <p:ext uri="{BB962C8B-B14F-4D97-AF65-F5344CB8AC3E}">
        <p14:creationId xmlns:p14="http://schemas.microsoft.com/office/powerpoint/2010/main" val="6684672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241774-540A-B3E1-61A6-1FB7EA26A046}"/>
              </a:ext>
            </a:extLst>
          </p:cNvPr>
          <p:cNvSpPr>
            <a:spLocks noGrp="1"/>
          </p:cNvSpPr>
          <p:nvPr>
            <p:ph type="body" idx="1"/>
          </p:nvPr>
        </p:nvSpPr>
        <p:spPr/>
        <p:txBody>
          <a:bodyPr/>
          <a:lstStyle/>
          <a:p>
            <a:r>
              <a:rPr lang="en-IN" dirty="0"/>
              <a:t>Design-3 Block Diagram</a:t>
            </a:r>
          </a:p>
        </p:txBody>
      </p:sp>
      <p:pic>
        <p:nvPicPr>
          <p:cNvPr id="4" name="Picture 3">
            <a:extLst>
              <a:ext uri="{FF2B5EF4-FFF2-40B4-BE49-F238E27FC236}">
                <a16:creationId xmlns:a16="http://schemas.microsoft.com/office/drawing/2014/main" id="{C2A1564C-1458-31DA-BDFA-486BFF84CE7A}"/>
              </a:ext>
            </a:extLst>
          </p:cNvPr>
          <p:cNvPicPr>
            <a:picLocks noChangeAspect="1"/>
          </p:cNvPicPr>
          <p:nvPr/>
        </p:nvPicPr>
        <p:blipFill rotWithShape="1">
          <a:blip r:embed="rId2">
            <a:extLst>
              <a:ext uri="{28A0092B-C50C-407E-A947-70E740481C1C}">
                <a14:useLocalDpi xmlns:a14="http://schemas.microsoft.com/office/drawing/2010/main" val="0"/>
              </a:ext>
            </a:extLst>
          </a:blip>
          <a:srcRect l="31469" t="16668" r="23376" b="5146"/>
          <a:stretch/>
        </p:blipFill>
        <p:spPr>
          <a:xfrm>
            <a:off x="3343373" y="1376313"/>
            <a:ext cx="5505254" cy="5141537"/>
          </a:xfrm>
          <a:prstGeom prst="rect">
            <a:avLst/>
          </a:prstGeom>
        </p:spPr>
      </p:pic>
    </p:spTree>
    <p:extLst>
      <p:ext uri="{BB962C8B-B14F-4D97-AF65-F5344CB8AC3E}">
        <p14:creationId xmlns:p14="http://schemas.microsoft.com/office/powerpoint/2010/main" val="34383961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9DA6721-7D7C-52F1-62B7-FCDF092F428D}"/>
              </a:ext>
            </a:extLst>
          </p:cNvPr>
          <p:cNvSpPr>
            <a:spLocks noGrp="1"/>
          </p:cNvSpPr>
          <p:nvPr>
            <p:ph type="body" idx="1"/>
          </p:nvPr>
        </p:nvSpPr>
        <p:spPr/>
        <p:txBody>
          <a:bodyPr/>
          <a:lstStyle/>
          <a:p>
            <a:r>
              <a:rPr lang="en-IN" dirty="0"/>
              <a:t>RTL (Only for PL part)</a:t>
            </a:r>
          </a:p>
        </p:txBody>
      </p:sp>
      <p:pic>
        <p:nvPicPr>
          <p:cNvPr id="4" name="Picture 3">
            <a:extLst>
              <a:ext uri="{FF2B5EF4-FFF2-40B4-BE49-F238E27FC236}">
                <a16:creationId xmlns:a16="http://schemas.microsoft.com/office/drawing/2014/main" id="{A30F32D9-61F7-3A86-13ED-5026D99D986D}"/>
              </a:ext>
            </a:extLst>
          </p:cNvPr>
          <p:cNvPicPr>
            <a:picLocks noChangeAspect="1"/>
          </p:cNvPicPr>
          <p:nvPr/>
        </p:nvPicPr>
        <p:blipFill rotWithShape="1">
          <a:blip r:embed="rId2">
            <a:extLst>
              <a:ext uri="{28A0092B-C50C-407E-A947-70E740481C1C}">
                <a14:useLocalDpi xmlns:a14="http://schemas.microsoft.com/office/drawing/2010/main" val="0"/>
              </a:ext>
            </a:extLst>
          </a:blip>
          <a:srcRect l="30833" t="18310" r="19974"/>
          <a:stretch/>
        </p:blipFill>
        <p:spPr>
          <a:xfrm>
            <a:off x="3170811" y="1404593"/>
            <a:ext cx="5850378" cy="5090409"/>
          </a:xfrm>
          <a:prstGeom prst="rect">
            <a:avLst/>
          </a:prstGeom>
        </p:spPr>
      </p:pic>
    </p:spTree>
    <p:extLst>
      <p:ext uri="{BB962C8B-B14F-4D97-AF65-F5344CB8AC3E}">
        <p14:creationId xmlns:p14="http://schemas.microsoft.com/office/powerpoint/2010/main" val="2997027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8D0EB73-4F30-329C-8C08-913BA14B1CCD}"/>
              </a:ext>
            </a:extLst>
          </p:cNvPr>
          <p:cNvSpPr>
            <a:spLocks noGrp="1"/>
          </p:cNvSpPr>
          <p:nvPr>
            <p:ph type="body" idx="1"/>
          </p:nvPr>
        </p:nvSpPr>
        <p:spPr/>
        <p:txBody>
          <a:bodyPr/>
          <a:lstStyle/>
          <a:p>
            <a:r>
              <a:rPr lang="en-IN" dirty="0"/>
              <a:t>Device Mapping</a:t>
            </a:r>
          </a:p>
        </p:txBody>
      </p:sp>
      <p:pic>
        <p:nvPicPr>
          <p:cNvPr id="4" name="Picture 3">
            <a:extLst>
              <a:ext uri="{FF2B5EF4-FFF2-40B4-BE49-F238E27FC236}">
                <a16:creationId xmlns:a16="http://schemas.microsoft.com/office/drawing/2014/main" id="{D4D5367B-4010-C710-7281-805DE17B31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0326" y="1393393"/>
            <a:ext cx="9172280" cy="4953987"/>
          </a:xfrm>
          <a:prstGeom prst="rect">
            <a:avLst/>
          </a:prstGeom>
        </p:spPr>
      </p:pic>
    </p:spTree>
    <p:extLst>
      <p:ext uri="{BB962C8B-B14F-4D97-AF65-F5344CB8AC3E}">
        <p14:creationId xmlns:p14="http://schemas.microsoft.com/office/powerpoint/2010/main" val="26053805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5710DC-0006-43CC-C49B-BB192743CC4B}"/>
              </a:ext>
            </a:extLst>
          </p:cNvPr>
          <p:cNvSpPr>
            <a:spLocks noGrp="1"/>
          </p:cNvSpPr>
          <p:nvPr>
            <p:ph type="body" idx="1"/>
          </p:nvPr>
        </p:nvSpPr>
        <p:spPr/>
        <p:txBody>
          <a:bodyPr/>
          <a:lstStyle/>
          <a:p>
            <a:r>
              <a:rPr lang="en-IN" dirty="0"/>
              <a:t>Vitis IDE Debugging Results</a:t>
            </a:r>
          </a:p>
          <a:p>
            <a:endParaRPr lang="en-IN" dirty="0"/>
          </a:p>
        </p:txBody>
      </p:sp>
      <p:pic>
        <p:nvPicPr>
          <p:cNvPr id="6" name="Picture 5">
            <a:extLst>
              <a:ext uri="{FF2B5EF4-FFF2-40B4-BE49-F238E27FC236}">
                <a16:creationId xmlns:a16="http://schemas.microsoft.com/office/drawing/2014/main" id="{2A02F201-9A04-671D-1053-F4820B481E1C}"/>
              </a:ext>
            </a:extLst>
          </p:cNvPr>
          <p:cNvPicPr>
            <a:picLocks noChangeAspect="1"/>
          </p:cNvPicPr>
          <p:nvPr/>
        </p:nvPicPr>
        <p:blipFill rotWithShape="1">
          <a:blip r:embed="rId2">
            <a:extLst>
              <a:ext uri="{28A0092B-C50C-407E-A947-70E740481C1C}">
                <a14:useLocalDpi xmlns:a14="http://schemas.microsoft.com/office/drawing/2010/main" val="0"/>
              </a:ext>
            </a:extLst>
          </a:blip>
          <a:srcRect b="3918"/>
          <a:stretch/>
        </p:blipFill>
        <p:spPr>
          <a:xfrm>
            <a:off x="1486293" y="1446319"/>
            <a:ext cx="9219414" cy="4982761"/>
          </a:xfrm>
          <a:prstGeom prst="rect">
            <a:avLst/>
          </a:prstGeom>
        </p:spPr>
      </p:pic>
    </p:spTree>
    <p:extLst>
      <p:ext uri="{BB962C8B-B14F-4D97-AF65-F5344CB8AC3E}">
        <p14:creationId xmlns:p14="http://schemas.microsoft.com/office/powerpoint/2010/main" val="36565986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B4487D-92F0-735E-E04F-D81864107E94}"/>
              </a:ext>
            </a:extLst>
          </p:cNvPr>
          <p:cNvSpPr>
            <a:spLocks noGrp="1"/>
          </p:cNvSpPr>
          <p:nvPr>
            <p:ph type="body" idx="1"/>
          </p:nvPr>
        </p:nvSpPr>
        <p:spPr/>
        <p:txBody>
          <a:bodyPr/>
          <a:lstStyle/>
          <a:p>
            <a:r>
              <a:rPr lang="en-IN" dirty="0"/>
              <a:t>Device Utilization</a:t>
            </a:r>
          </a:p>
        </p:txBody>
      </p:sp>
      <p:pic>
        <p:nvPicPr>
          <p:cNvPr id="4" name="Picture 3">
            <a:extLst>
              <a:ext uri="{FF2B5EF4-FFF2-40B4-BE49-F238E27FC236}">
                <a16:creationId xmlns:a16="http://schemas.microsoft.com/office/drawing/2014/main" id="{4DB0FF3B-BDDA-18E5-22B2-3BE4A9EFA063}"/>
              </a:ext>
            </a:extLst>
          </p:cNvPr>
          <p:cNvPicPr>
            <a:picLocks noChangeAspect="1"/>
          </p:cNvPicPr>
          <p:nvPr/>
        </p:nvPicPr>
        <p:blipFill rotWithShape="1">
          <a:blip r:embed="rId2"/>
          <a:srcRect t="12412"/>
          <a:stretch/>
        </p:blipFill>
        <p:spPr>
          <a:xfrm>
            <a:off x="871902" y="1535076"/>
            <a:ext cx="5395428" cy="1641995"/>
          </a:xfrm>
          <a:prstGeom prst="rect">
            <a:avLst/>
          </a:prstGeom>
        </p:spPr>
      </p:pic>
      <p:pic>
        <p:nvPicPr>
          <p:cNvPr id="6" name="Picture 5">
            <a:extLst>
              <a:ext uri="{FF2B5EF4-FFF2-40B4-BE49-F238E27FC236}">
                <a16:creationId xmlns:a16="http://schemas.microsoft.com/office/drawing/2014/main" id="{3D6DA1F3-DFE8-EC1E-BF6C-3448027C199A}"/>
              </a:ext>
            </a:extLst>
          </p:cNvPr>
          <p:cNvPicPr>
            <a:picLocks noChangeAspect="1"/>
          </p:cNvPicPr>
          <p:nvPr/>
        </p:nvPicPr>
        <p:blipFill>
          <a:blip r:embed="rId3"/>
          <a:stretch>
            <a:fillRect/>
          </a:stretch>
        </p:blipFill>
        <p:spPr>
          <a:xfrm>
            <a:off x="871902" y="3287099"/>
            <a:ext cx="5281118" cy="1546994"/>
          </a:xfrm>
          <a:prstGeom prst="rect">
            <a:avLst/>
          </a:prstGeom>
        </p:spPr>
      </p:pic>
      <p:sp>
        <p:nvSpPr>
          <p:cNvPr id="7" name="TextBox 6">
            <a:extLst>
              <a:ext uri="{FF2B5EF4-FFF2-40B4-BE49-F238E27FC236}">
                <a16:creationId xmlns:a16="http://schemas.microsoft.com/office/drawing/2014/main" id="{A823D81A-72FA-AD16-7F61-8AD5194CF3CD}"/>
              </a:ext>
            </a:extLst>
          </p:cNvPr>
          <p:cNvSpPr txBox="1"/>
          <p:nvPr/>
        </p:nvSpPr>
        <p:spPr>
          <a:xfrm>
            <a:off x="6985262" y="2281287"/>
            <a:ext cx="1003801" cy="369332"/>
          </a:xfrm>
          <a:prstGeom prst="rect">
            <a:avLst/>
          </a:prstGeom>
          <a:noFill/>
        </p:spPr>
        <p:txBody>
          <a:bodyPr wrap="none" rtlCol="0">
            <a:spAutoFit/>
          </a:bodyPr>
          <a:lstStyle/>
          <a:p>
            <a:pPr algn="ctr"/>
            <a:r>
              <a:rPr lang="en-IN" dirty="0"/>
              <a:t>Design-1</a:t>
            </a:r>
          </a:p>
        </p:txBody>
      </p:sp>
      <p:sp>
        <p:nvSpPr>
          <p:cNvPr id="8" name="TextBox 7">
            <a:extLst>
              <a:ext uri="{FF2B5EF4-FFF2-40B4-BE49-F238E27FC236}">
                <a16:creationId xmlns:a16="http://schemas.microsoft.com/office/drawing/2014/main" id="{53634736-049C-B61A-1736-1FF12DA859D3}"/>
              </a:ext>
            </a:extLst>
          </p:cNvPr>
          <p:cNvSpPr txBox="1"/>
          <p:nvPr/>
        </p:nvSpPr>
        <p:spPr>
          <a:xfrm>
            <a:off x="6956981" y="3875930"/>
            <a:ext cx="1003801" cy="369332"/>
          </a:xfrm>
          <a:prstGeom prst="rect">
            <a:avLst/>
          </a:prstGeom>
          <a:noFill/>
        </p:spPr>
        <p:txBody>
          <a:bodyPr wrap="none" rtlCol="0">
            <a:spAutoFit/>
          </a:bodyPr>
          <a:lstStyle/>
          <a:p>
            <a:pPr algn="ctr"/>
            <a:r>
              <a:rPr lang="en-IN" dirty="0"/>
              <a:t>Design-2</a:t>
            </a:r>
          </a:p>
        </p:txBody>
      </p:sp>
      <p:pic>
        <p:nvPicPr>
          <p:cNvPr id="10" name="Picture 9">
            <a:extLst>
              <a:ext uri="{FF2B5EF4-FFF2-40B4-BE49-F238E27FC236}">
                <a16:creationId xmlns:a16="http://schemas.microsoft.com/office/drawing/2014/main" id="{9FF82CBB-B0C3-BAC8-E34F-F36BB4400316}"/>
              </a:ext>
            </a:extLst>
          </p:cNvPr>
          <p:cNvPicPr>
            <a:picLocks noChangeAspect="1"/>
          </p:cNvPicPr>
          <p:nvPr/>
        </p:nvPicPr>
        <p:blipFill>
          <a:blip r:embed="rId4"/>
          <a:stretch>
            <a:fillRect/>
          </a:stretch>
        </p:blipFill>
        <p:spPr>
          <a:xfrm>
            <a:off x="871902" y="4872038"/>
            <a:ext cx="5243014" cy="1272650"/>
          </a:xfrm>
          <a:prstGeom prst="rect">
            <a:avLst/>
          </a:prstGeom>
        </p:spPr>
      </p:pic>
      <p:sp>
        <p:nvSpPr>
          <p:cNvPr id="11" name="TextBox 10">
            <a:extLst>
              <a:ext uri="{FF2B5EF4-FFF2-40B4-BE49-F238E27FC236}">
                <a16:creationId xmlns:a16="http://schemas.microsoft.com/office/drawing/2014/main" id="{961C3A1E-6BF4-166D-B7B5-456BDACB7530}"/>
              </a:ext>
            </a:extLst>
          </p:cNvPr>
          <p:cNvSpPr txBox="1"/>
          <p:nvPr/>
        </p:nvSpPr>
        <p:spPr>
          <a:xfrm>
            <a:off x="6985262" y="5323697"/>
            <a:ext cx="1003801" cy="369332"/>
          </a:xfrm>
          <a:prstGeom prst="rect">
            <a:avLst/>
          </a:prstGeom>
          <a:noFill/>
        </p:spPr>
        <p:txBody>
          <a:bodyPr wrap="none" rtlCol="0">
            <a:spAutoFit/>
          </a:bodyPr>
          <a:lstStyle/>
          <a:p>
            <a:pPr algn="ctr"/>
            <a:r>
              <a:rPr lang="en-IN" dirty="0"/>
              <a:t>Design-3</a:t>
            </a:r>
          </a:p>
        </p:txBody>
      </p:sp>
    </p:spTree>
    <p:extLst>
      <p:ext uri="{BB962C8B-B14F-4D97-AF65-F5344CB8AC3E}">
        <p14:creationId xmlns:p14="http://schemas.microsoft.com/office/powerpoint/2010/main" val="359018254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546CC9D-77CF-E695-8B79-77B0CDFCF59C}"/>
              </a:ext>
            </a:extLst>
          </p:cNvPr>
          <p:cNvSpPr>
            <a:spLocks noGrp="1"/>
          </p:cNvSpPr>
          <p:nvPr>
            <p:ph type="body" idx="1"/>
          </p:nvPr>
        </p:nvSpPr>
        <p:spPr/>
        <p:txBody>
          <a:bodyPr/>
          <a:lstStyle/>
          <a:p>
            <a:r>
              <a:rPr lang="en-IN" dirty="0"/>
              <a:t>Conclusion</a:t>
            </a:r>
          </a:p>
        </p:txBody>
      </p:sp>
      <p:pic>
        <p:nvPicPr>
          <p:cNvPr id="10" name="Picture 9">
            <a:extLst>
              <a:ext uri="{FF2B5EF4-FFF2-40B4-BE49-F238E27FC236}">
                <a16:creationId xmlns:a16="http://schemas.microsoft.com/office/drawing/2014/main" id="{852F5135-2C73-AD6A-2FEB-9DE5E9DD6A9B}"/>
              </a:ext>
            </a:extLst>
          </p:cNvPr>
          <p:cNvPicPr>
            <a:picLocks noChangeAspect="1"/>
          </p:cNvPicPr>
          <p:nvPr/>
        </p:nvPicPr>
        <p:blipFill>
          <a:blip r:embed="rId2"/>
          <a:stretch>
            <a:fillRect/>
          </a:stretch>
        </p:blipFill>
        <p:spPr>
          <a:xfrm>
            <a:off x="955864" y="1556821"/>
            <a:ext cx="9517315" cy="1872179"/>
          </a:xfrm>
          <a:prstGeom prst="rect">
            <a:avLst/>
          </a:prstGeom>
        </p:spPr>
      </p:pic>
      <p:sp>
        <p:nvSpPr>
          <p:cNvPr id="11" name="TextBox 10">
            <a:extLst>
              <a:ext uri="{FF2B5EF4-FFF2-40B4-BE49-F238E27FC236}">
                <a16:creationId xmlns:a16="http://schemas.microsoft.com/office/drawing/2014/main" id="{3DD726AA-F424-0723-76C9-F9C63481AE30}"/>
              </a:ext>
            </a:extLst>
          </p:cNvPr>
          <p:cNvSpPr txBox="1"/>
          <p:nvPr/>
        </p:nvSpPr>
        <p:spPr>
          <a:xfrm>
            <a:off x="847709" y="3690421"/>
            <a:ext cx="11019826" cy="923330"/>
          </a:xfrm>
          <a:prstGeom prst="rect">
            <a:avLst/>
          </a:prstGeom>
          <a:noFill/>
        </p:spPr>
        <p:txBody>
          <a:bodyPr wrap="square" rtlCol="0">
            <a:spAutoFit/>
          </a:bodyPr>
          <a:lstStyle/>
          <a:p>
            <a:r>
              <a:rPr lang="en-IN" dirty="0"/>
              <a:t>Therefore , the results obtained in our debugging run matches the expected result of our dataset mentioned earlier.</a:t>
            </a:r>
          </a:p>
          <a:p>
            <a:r>
              <a:rPr lang="en-IN" dirty="0"/>
              <a:t>Through this project we learned and successfully implemented a small unsupervised learning algorithm involving hardware software co-design, implemented on </a:t>
            </a:r>
            <a:r>
              <a:rPr lang="en-IN" dirty="0" err="1">
                <a:solidFill>
                  <a:schemeClr val="accent1">
                    <a:lumMod val="75000"/>
                  </a:schemeClr>
                </a:solidFill>
              </a:rPr>
              <a:t>Vivado</a:t>
            </a:r>
            <a:r>
              <a:rPr lang="en-IN" dirty="0">
                <a:solidFill>
                  <a:schemeClr val="accent1">
                    <a:lumMod val="75000"/>
                  </a:schemeClr>
                </a:solidFill>
              </a:rPr>
              <a:t> and Vitis IDE.</a:t>
            </a:r>
          </a:p>
        </p:txBody>
      </p:sp>
    </p:spTree>
    <p:extLst>
      <p:ext uri="{BB962C8B-B14F-4D97-AF65-F5344CB8AC3E}">
        <p14:creationId xmlns:p14="http://schemas.microsoft.com/office/powerpoint/2010/main" val="2937876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body" idx="1"/>
          </p:nvPr>
        </p:nvSpPr>
        <p:spPr>
          <a:xfrm>
            <a:off x="406400" y="152400"/>
            <a:ext cx="8432700" cy="1143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3600"/>
              <a:buNone/>
            </a:pPr>
            <a:r>
              <a:rPr lang="en-IN">
                <a:solidFill>
                  <a:srgbClr val="38761D"/>
                </a:solidFill>
                <a:latin typeface="Calibri"/>
                <a:ea typeface="Calibri"/>
                <a:cs typeface="Calibri"/>
                <a:sym typeface="Calibri"/>
              </a:rPr>
              <a:t>Zynq SOC block diagram</a:t>
            </a:r>
            <a:endParaRPr>
              <a:solidFill>
                <a:srgbClr val="38761D"/>
              </a:solidFill>
              <a:latin typeface="Calibri"/>
              <a:ea typeface="Calibri"/>
              <a:cs typeface="Calibri"/>
              <a:sym typeface="Calibri"/>
            </a:endParaRPr>
          </a:p>
        </p:txBody>
      </p:sp>
      <p:sp>
        <p:nvSpPr>
          <p:cNvPr id="198" name="Google Shape;198;p34"/>
          <p:cNvSpPr txBox="1"/>
          <p:nvPr/>
        </p:nvSpPr>
        <p:spPr>
          <a:xfrm>
            <a:off x="8629625" y="1654625"/>
            <a:ext cx="3129600" cy="46128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IN" sz="1600">
                <a:latin typeface="Calibri"/>
                <a:ea typeface="Calibri"/>
                <a:cs typeface="Calibri"/>
                <a:sym typeface="Calibri"/>
              </a:rPr>
              <a:t>On a high abstraction level we can divide architecture of Zynq in three parts:</a:t>
            </a:r>
            <a:endParaRPr sz="1600">
              <a:latin typeface="Calibri"/>
              <a:ea typeface="Calibri"/>
              <a:cs typeface="Calibri"/>
              <a:sym typeface="Calibri"/>
            </a:endParaRPr>
          </a:p>
          <a:p>
            <a:pPr marL="457200" marR="0" lvl="0" indent="-330200" algn="just" rtl="0">
              <a:spcBef>
                <a:spcPts val="0"/>
              </a:spcBef>
              <a:spcAft>
                <a:spcPts val="0"/>
              </a:spcAft>
              <a:buSzPts val="1600"/>
              <a:buFont typeface="Calibri"/>
              <a:buChar char="●"/>
            </a:pPr>
            <a:r>
              <a:rPr lang="en-IN" sz="1600">
                <a:solidFill>
                  <a:srgbClr val="134F5C"/>
                </a:solidFill>
                <a:latin typeface="Calibri"/>
                <a:ea typeface="Calibri"/>
                <a:cs typeface="Calibri"/>
                <a:sym typeface="Calibri"/>
              </a:rPr>
              <a:t>Programming Logic</a:t>
            </a:r>
            <a:r>
              <a:rPr lang="en-IN" sz="1600">
                <a:latin typeface="Calibri"/>
                <a:ea typeface="Calibri"/>
                <a:cs typeface="Calibri"/>
                <a:sym typeface="Calibri"/>
              </a:rPr>
              <a:t>,which is your reconfigurable architecture</a:t>
            </a:r>
            <a:endParaRPr sz="1600">
              <a:latin typeface="Calibri"/>
              <a:ea typeface="Calibri"/>
              <a:cs typeface="Calibri"/>
              <a:sym typeface="Calibri"/>
            </a:endParaRPr>
          </a:p>
          <a:p>
            <a:pPr marL="457200" marR="0" lvl="0" indent="-330200" algn="just" rtl="0">
              <a:spcBef>
                <a:spcPts val="0"/>
              </a:spcBef>
              <a:spcAft>
                <a:spcPts val="0"/>
              </a:spcAft>
              <a:buSzPts val="1600"/>
              <a:buFont typeface="Calibri"/>
              <a:buChar char="●"/>
            </a:pPr>
            <a:r>
              <a:rPr lang="en-IN" sz="1600">
                <a:solidFill>
                  <a:srgbClr val="134F5C"/>
                </a:solidFill>
                <a:latin typeface="Calibri"/>
                <a:ea typeface="Calibri"/>
                <a:cs typeface="Calibri"/>
                <a:sym typeface="Calibri"/>
              </a:rPr>
              <a:t>Processing system</a:t>
            </a:r>
            <a:r>
              <a:rPr lang="en-IN" sz="1600">
                <a:latin typeface="Calibri"/>
                <a:ea typeface="Calibri"/>
                <a:cs typeface="Calibri"/>
                <a:sym typeface="Calibri"/>
              </a:rPr>
              <a:t>, which does your general purpose computing</a:t>
            </a:r>
            <a:endParaRPr sz="1600">
              <a:latin typeface="Calibri"/>
              <a:ea typeface="Calibri"/>
              <a:cs typeface="Calibri"/>
              <a:sym typeface="Calibri"/>
            </a:endParaRPr>
          </a:p>
          <a:p>
            <a:pPr marL="457200" marR="0" lvl="0" indent="-330200" algn="just" rtl="0">
              <a:spcBef>
                <a:spcPts val="0"/>
              </a:spcBef>
              <a:spcAft>
                <a:spcPts val="0"/>
              </a:spcAft>
              <a:buSzPts val="1600"/>
              <a:buFont typeface="Calibri"/>
              <a:buChar char="●"/>
            </a:pPr>
            <a:r>
              <a:rPr lang="en-IN" sz="1600">
                <a:solidFill>
                  <a:srgbClr val="134F5C"/>
                </a:solidFill>
                <a:latin typeface="Calibri"/>
                <a:ea typeface="Calibri"/>
                <a:cs typeface="Calibri"/>
                <a:sym typeface="Calibri"/>
              </a:rPr>
              <a:t>AXI interfaces</a:t>
            </a:r>
            <a:r>
              <a:rPr lang="en-IN" sz="1600">
                <a:latin typeface="Calibri"/>
                <a:ea typeface="Calibri"/>
                <a:cs typeface="Calibri"/>
                <a:sym typeface="Calibri"/>
              </a:rPr>
              <a:t> to facilitate the high bandwidth and low latency connection between PS and PL.</a:t>
            </a:r>
            <a:endParaRPr sz="1600">
              <a:latin typeface="Calibri"/>
              <a:ea typeface="Calibri"/>
              <a:cs typeface="Calibri"/>
              <a:sym typeface="Calibri"/>
            </a:endParaRPr>
          </a:p>
        </p:txBody>
      </p:sp>
      <p:pic>
        <p:nvPicPr>
          <p:cNvPr id="199" name="Google Shape;199;p34"/>
          <p:cNvPicPr preferRelativeResize="0"/>
          <p:nvPr/>
        </p:nvPicPr>
        <p:blipFill rotWithShape="1">
          <a:blip r:embed="rId3">
            <a:alphaModFix/>
          </a:blip>
          <a:srcRect l="17713" t="12388" r="19202"/>
          <a:stretch/>
        </p:blipFill>
        <p:spPr>
          <a:xfrm>
            <a:off x="496300" y="1491325"/>
            <a:ext cx="7861202" cy="4680874"/>
          </a:xfrm>
          <a:prstGeom prst="rect">
            <a:avLst/>
          </a:prstGeom>
          <a:noFill/>
          <a:ln>
            <a:noFill/>
          </a:ln>
        </p:spPr>
      </p:pic>
      <p:cxnSp>
        <p:nvCxnSpPr>
          <p:cNvPr id="200" name="Google Shape;200;p34"/>
          <p:cNvCxnSpPr/>
          <p:nvPr/>
        </p:nvCxnSpPr>
        <p:spPr>
          <a:xfrm>
            <a:off x="8534400" y="1423300"/>
            <a:ext cx="13500" cy="5102700"/>
          </a:xfrm>
          <a:prstGeom prst="straightConnector1">
            <a:avLst/>
          </a:prstGeom>
          <a:noFill/>
          <a:ln w="28575" cap="flat" cmpd="sng">
            <a:solidFill>
              <a:srgbClr val="00FF00"/>
            </a:solidFill>
            <a:prstDash val="solid"/>
            <a:round/>
            <a:headEnd type="none" w="med" len="med"/>
            <a:tailEnd type="non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B6FA088-519E-E7CB-8F33-69C2D87A0A2A}"/>
              </a:ext>
            </a:extLst>
          </p:cNvPr>
          <p:cNvSpPr>
            <a:spLocks noGrp="1"/>
          </p:cNvSpPr>
          <p:nvPr>
            <p:ph type="body" idx="1"/>
          </p:nvPr>
        </p:nvSpPr>
        <p:spPr/>
        <p:txBody>
          <a:bodyPr/>
          <a:lstStyle/>
          <a:p>
            <a:r>
              <a:rPr lang="en-IN" dirty="0"/>
              <a:t>Learning outcome</a:t>
            </a:r>
          </a:p>
        </p:txBody>
      </p:sp>
      <p:sp>
        <p:nvSpPr>
          <p:cNvPr id="6" name="TextBox 5">
            <a:extLst>
              <a:ext uri="{FF2B5EF4-FFF2-40B4-BE49-F238E27FC236}">
                <a16:creationId xmlns:a16="http://schemas.microsoft.com/office/drawing/2014/main" id="{D03F8F46-402E-E8D6-091A-D743153ED323}"/>
              </a:ext>
            </a:extLst>
          </p:cNvPr>
          <p:cNvSpPr txBox="1"/>
          <p:nvPr/>
        </p:nvSpPr>
        <p:spPr>
          <a:xfrm>
            <a:off x="629264" y="1640136"/>
            <a:ext cx="10933472" cy="4524315"/>
          </a:xfrm>
          <a:prstGeom prst="rect">
            <a:avLst/>
          </a:prstGeom>
          <a:noFill/>
        </p:spPr>
        <p:txBody>
          <a:bodyPr wrap="square">
            <a:spAutoFit/>
          </a:bodyPr>
          <a:lstStyle/>
          <a:p>
            <a:pPr algn="just"/>
            <a:r>
              <a:rPr lang="en-IN" dirty="0"/>
              <a:t>During the process of completing this project we learned to work in an integrated development environment by Xilinx Vitis and also learned to do better hardware designing on </a:t>
            </a:r>
            <a:r>
              <a:rPr lang="en-IN" dirty="0" err="1"/>
              <a:t>Vivado</a:t>
            </a:r>
            <a:r>
              <a:rPr lang="en-IN" dirty="0"/>
              <a:t> HDL platform.</a:t>
            </a:r>
          </a:p>
          <a:p>
            <a:pPr algn="just"/>
            <a:endParaRPr lang="en-IN" dirty="0"/>
          </a:p>
          <a:p>
            <a:pPr algn="just"/>
            <a:r>
              <a:rPr lang="en-IN" dirty="0"/>
              <a:t>We would also like to list few advantages of hardware software co-design realized during the process of completion of this project:</a:t>
            </a:r>
          </a:p>
          <a:p>
            <a:pPr algn="just">
              <a:buFont typeface="+mj-lt"/>
              <a:buAutoNum type="arabicPeriod"/>
            </a:pPr>
            <a:r>
              <a:rPr lang="en-US" b="0" i="0" dirty="0">
                <a:effectLst/>
                <a:latin typeface="Söhne"/>
              </a:rPr>
              <a:t>Improved performance: Hardware-software co-design allows for hardware and software to be optimized together, resulting in better performance than when designed separately.</a:t>
            </a:r>
          </a:p>
          <a:p>
            <a:pPr algn="just">
              <a:buFont typeface="+mj-lt"/>
              <a:buAutoNum type="arabicPeriod"/>
            </a:pPr>
            <a:r>
              <a:rPr lang="en-US" b="0" i="0" dirty="0">
                <a:effectLst/>
                <a:latin typeface="Söhne"/>
              </a:rPr>
              <a:t>Reduced costs: Co-design allows for better resource utilization, as hardware and software are designed to work together efficiently. This can lead to reduced costs in terms of hardware, software development, and system integration.</a:t>
            </a:r>
          </a:p>
          <a:p>
            <a:pPr algn="just">
              <a:buFont typeface="+mj-lt"/>
              <a:buAutoNum type="arabicPeriod"/>
            </a:pPr>
            <a:r>
              <a:rPr lang="en-US" b="0" i="0" dirty="0">
                <a:effectLst/>
                <a:latin typeface="Söhne"/>
              </a:rPr>
              <a:t>Faster time-to-market: Co-design allows for better collaboration between hardware and software teams, which can result in faster development times and faster time-to-market for products.</a:t>
            </a:r>
          </a:p>
          <a:p>
            <a:pPr algn="just">
              <a:buFont typeface="+mj-lt"/>
              <a:buAutoNum type="arabicPeriod"/>
            </a:pPr>
            <a:r>
              <a:rPr lang="en-US" b="0" i="0" dirty="0">
                <a:effectLst/>
                <a:latin typeface="Söhne"/>
              </a:rPr>
              <a:t>Improved reliability: Hardware-software co-design can lead to more reliable systems as hardware and software are designed to work together seamlessly.</a:t>
            </a:r>
          </a:p>
          <a:p>
            <a:pPr algn="just">
              <a:buFont typeface="+mj-lt"/>
              <a:buAutoNum type="arabicPeriod"/>
            </a:pPr>
            <a:r>
              <a:rPr lang="en-US" b="0" i="0" dirty="0">
                <a:effectLst/>
                <a:latin typeface="Söhne"/>
              </a:rPr>
              <a:t>Flexibility: Co-design allows for greater flexibility in the system design, as hardware and software can be designed to adapt to changing requirements and constraints.</a:t>
            </a:r>
          </a:p>
        </p:txBody>
      </p:sp>
    </p:spTree>
    <p:extLst>
      <p:ext uri="{BB962C8B-B14F-4D97-AF65-F5344CB8AC3E}">
        <p14:creationId xmlns:p14="http://schemas.microsoft.com/office/powerpoint/2010/main" val="14917902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59"/>
          <p:cNvSpPr txBox="1"/>
          <p:nvPr/>
        </p:nvSpPr>
        <p:spPr>
          <a:xfrm>
            <a:off x="4185669" y="2921168"/>
            <a:ext cx="3820661"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6000">
                <a:solidFill>
                  <a:schemeClr val="dk1"/>
                </a:solidFill>
                <a:latin typeface="Arial"/>
                <a:ea typeface="Arial"/>
                <a:cs typeface="Arial"/>
                <a:sym typeface="Arial"/>
              </a:rPr>
              <a:t>Thank You</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5"/>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sz="3500">
                <a:solidFill>
                  <a:srgbClr val="38761D"/>
                </a:solidFill>
                <a:latin typeface="Calibri"/>
                <a:ea typeface="Calibri"/>
                <a:cs typeface="Calibri"/>
                <a:sym typeface="Calibri"/>
              </a:rPr>
              <a:t>System View Diagram of ZYNQ</a:t>
            </a:r>
            <a:endParaRPr sz="3500">
              <a:solidFill>
                <a:srgbClr val="38761D"/>
              </a:solidFill>
              <a:latin typeface="Calibri"/>
              <a:ea typeface="Calibri"/>
              <a:cs typeface="Calibri"/>
              <a:sym typeface="Calibri"/>
            </a:endParaRPr>
          </a:p>
        </p:txBody>
      </p:sp>
      <p:pic>
        <p:nvPicPr>
          <p:cNvPr id="207" name="Google Shape;207;p35"/>
          <p:cNvPicPr preferRelativeResize="0"/>
          <p:nvPr/>
        </p:nvPicPr>
        <p:blipFill rotWithShape="1">
          <a:blip r:embed="rId3">
            <a:alphaModFix/>
          </a:blip>
          <a:srcRect t="1402" b="7505"/>
          <a:stretch/>
        </p:blipFill>
        <p:spPr>
          <a:xfrm>
            <a:off x="3050725" y="1368875"/>
            <a:ext cx="63519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ZYNQ-7000 Main Features</a:t>
            </a:r>
            <a:endParaRPr>
              <a:solidFill>
                <a:srgbClr val="38761D"/>
              </a:solidFill>
              <a:latin typeface="Calibri"/>
              <a:ea typeface="Calibri"/>
              <a:cs typeface="Calibri"/>
              <a:sym typeface="Calibri"/>
            </a:endParaRPr>
          </a:p>
        </p:txBody>
      </p:sp>
      <p:sp>
        <p:nvSpPr>
          <p:cNvPr id="214" name="Google Shape;214;p36"/>
          <p:cNvSpPr txBox="1"/>
          <p:nvPr/>
        </p:nvSpPr>
        <p:spPr>
          <a:xfrm>
            <a:off x="832750" y="1673700"/>
            <a:ext cx="9974100" cy="4556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000" i="1">
                <a:solidFill>
                  <a:schemeClr val="dk1"/>
                </a:solidFill>
                <a:latin typeface="Calibri"/>
                <a:ea typeface="Calibri"/>
                <a:cs typeface="Calibri"/>
                <a:sym typeface="Calibri"/>
              </a:rPr>
              <a:t>As depicted in the previous slides, some of the main components of ZYNQ are:</a:t>
            </a:r>
            <a:endParaRPr sz="2000" i="1">
              <a:solidFill>
                <a:schemeClr val="dk1"/>
              </a:solidFill>
              <a:latin typeface="Calibri"/>
              <a:ea typeface="Calibri"/>
              <a:cs typeface="Calibri"/>
              <a:sym typeface="Calibri"/>
            </a:endParaRPr>
          </a:p>
          <a:p>
            <a:pPr marL="457200" lvl="0" indent="-368300" algn="l" rtl="0">
              <a:spcBef>
                <a:spcPts val="0"/>
              </a:spcBef>
              <a:spcAft>
                <a:spcPts val="0"/>
              </a:spcAft>
              <a:buClr>
                <a:schemeClr val="dk1"/>
              </a:buClr>
              <a:buSzPts val="2200"/>
              <a:buFont typeface="Calibri"/>
              <a:buChar char="●"/>
            </a:pPr>
            <a:r>
              <a:rPr lang="en-IN" sz="2000" b="1">
                <a:solidFill>
                  <a:schemeClr val="dk1"/>
                </a:solidFill>
                <a:latin typeface="Calibri"/>
                <a:ea typeface="Calibri"/>
                <a:cs typeface="Calibri"/>
                <a:sym typeface="Calibri"/>
              </a:rPr>
              <a:t>Complete ARM- based processing system (PS) </a:t>
            </a:r>
            <a:endParaRPr sz="2000" b="1">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Application Processor Unit (APU) </a:t>
            </a:r>
            <a:endParaRPr sz="2000">
              <a:solidFill>
                <a:schemeClr val="dk1"/>
              </a:solidFill>
              <a:latin typeface="Calibri"/>
              <a:ea typeface="Calibri"/>
              <a:cs typeface="Calibri"/>
              <a:sym typeface="Calibri"/>
            </a:endParaRPr>
          </a:p>
          <a:p>
            <a:pPr marL="1371600" lvl="2" indent="-355600" algn="l" rtl="0">
              <a:spcBef>
                <a:spcPts val="0"/>
              </a:spcBef>
              <a:spcAft>
                <a:spcPts val="0"/>
              </a:spcAft>
              <a:buClr>
                <a:schemeClr val="dk1"/>
              </a:buClr>
              <a:buSzPts val="2000"/>
              <a:buFont typeface="Calibri"/>
              <a:buChar char="■"/>
            </a:pPr>
            <a:r>
              <a:rPr lang="en-IN" sz="2000" i="1">
                <a:solidFill>
                  <a:schemeClr val="dk1"/>
                </a:solidFill>
                <a:latin typeface="Calibri"/>
                <a:ea typeface="Calibri"/>
                <a:cs typeface="Calibri"/>
                <a:sym typeface="Calibri"/>
              </a:rPr>
              <a:t>Dual ARM Cortex A9 processors </a:t>
            </a:r>
            <a:endParaRPr sz="2000" i="1">
              <a:solidFill>
                <a:schemeClr val="dk1"/>
              </a:solidFill>
              <a:latin typeface="Calibri"/>
              <a:ea typeface="Calibri"/>
              <a:cs typeface="Calibri"/>
              <a:sym typeface="Calibri"/>
            </a:endParaRPr>
          </a:p>
          <a:p>
            <a:pPr marL="1371600" lvl="2" indent="-355600" algn="l" rtl="0">
              <a:spcBef>
                <a:spcPts val="0"/>
              </a:spcBef>
              <a:spcAft>
                <a:spcPts val="0"/>
              </a:spcAft>
              <a:buClr>
                <a:schemeClr val="dk1"/>
              </a:buClr>
              <a:buSzPts val="2000"/>
              <a:buFont typeface="Calibri"/>
              <a:buChar char="■"/>
            </a:pPr>
            <a:r>
              <a:rPr lang="en-IN" sz="2000" i="1">
                <a:solidFill>
                  <a:schemeClr val="dk1"/>
                </a:solidFill>
                <a:latin typeface="Calibri"/>
                <a:ea typeface="Calibri"/>
                <a:cs typeface="Calibri"/>
                <a:sym typeface="Calibri"/>
              </a:rPr>
              <a:t>Caches and support blocks</a:t>
            </a:r>
            <a:r>
              <a:rPr lang="en-IN" sz="2000">
                <a:solidFill>
                  <a:schemeClr val="dk1"/>
                </a:solidFill>
                <a:latin typeface="Calibri"/>
                <a:ea typeface="Calibri"/>
                <a:cs typeface="Calibri"/>
                <a:sym typeface="Calibri"/>
              </a:rPr>
              <a:t> </a:t>
            </a:r>
            <a:endParaRPr sz="2000">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Fully integrated memory controllers </a:t>
            </a:r>
            <a:endParaRPr sz="2000">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I/O peripherals </a:t>
            </a:r>
            <a:endParaRPr sz="2000">
              <a:solidFill>
                <a:schemeClr val="dk1"/>
              </a:solidFill>
              <a:latin typeface="Calibri"/>
              <a:ea typeface="Calibri"/>
              <a:cs typeface="Calibri"/>
              <a:sym typeface="Calibri"/>
            </a:endParaRPr>
          </a:p>
          <a:p>
            <a:pPr marL="457200" lvl="0" indent="-368300" algn="l" rtl="0">
              <a:spcBef>
                <a:spcPts val="0"/>
              </a:spcBef>
              <a:spcAft>
                <a:spcPts val="0"/>
              </a:spcAft>
              <a:buClr>
                <a:schemeClr val="dk1"/>
              </a:buClr>
              <a:buSzPts val="2200"/>
              <a:buFont typeface="Calibri"/>
              <a:buChar char="●"/>
            </a:pPr>
            <a:r>
              <a:rPr lang="en-IN" sz="2000" b="1">
                <a:solidFill>
                  <a:schemeClr val="dk1"/>
                </a:solidFill>
                <a:latin typeface="Calibri"/>
                <a:ea typeface="Calibri"/>
                <a:cs typeface="Calibri"/>
                <a:sym typeface="Calibri"/>
              </a:rPr>
              <a:t>Tightly integrated programmable logic (PL)</a:t>
            </a:r>
            <a:endParaRPr sz="2000" b="1">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Used to extend the processing system </a:t>
            </a:r>
            <a:endParaRPr sz="2000">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Scalable density and performance </a:t>
            </a:r>
            <a:endParaRPr sz="2000">
              <a:solidFill>
                <a:schemeClr val="dk1"/>
              </a:solidFill>
              <a:latin typeface="Calibri"/>
              <a:ea typeface="Calibri"/>
              <a:cs typeface="Calibri"/>
              <a:sym typeface="Calibri"/>
            </a:endParaRPr>
          </a:p>
          <a:p>
            <a:pPr marL="457200" lvl="0" indent="-330200" algn="l" rtl="0">
              <a:spcBef>
                <a:spcPts val="0"/>
              </a:spcBef>
              <a:spcAft>
                <a:spcPts val="0"/>
              </a:spcAft>
              <a:buSzPts val="1600"/>
              <a:buChar char="●"/>
            </a:pPr>
            <a:r>
              <a:rPr lang="en-IN" sz="2000" b="1">
                <a:solidFill>
                  <a:schemeClr val="dk1"/>
                </a:solidFill>
                <a:latin typeface="Calibri"/>
                <a:ea typeface="Calibri"/>
                <a:cs typeface="Calibri"/>
                <a:sym typeface="Calibri"/>
              </a:rPr>
              <a:t>Flexible array of I/O and </a:t>
            </a:r>
            <a:r>
              <a:rPr lang="en-IN" sz="2000" b="1">
                <a:solidFill>
                  <a:srgbClr val="202124"/>
                </a:solidFill>
                <a:highlight>
                  <a:srgbClr val="FFFFFF"/>
                </a:highlight>
                <a:latin typeface="Calibri"/>
                <a:ea typeface="Calibri"/>
                <a:cs typeface="Calibri"/>
                <a:sym typeface="Calibri"/>
              </a:rPr>
              <a:t>advanced extensible Interface</a:t>
            </a:r>
            <a:r>
              <a:rPr lang="en-IN" sz="2000">
                <a:solidFill>
                  <a:srgbClr val="202124"/>
                </a:solidFill>
                <a:highlight>
                  <a:srgbClr val="FFFFFF"/>
                </a:highlight>
                <a:latin typeface="Calibri"/>
                <a:ea typeface="Calibri"/>
                <a:cs typeface="Calibri"/>
                <a:sym typeface="Calibri"/>
              </a:rPr>
              <a:t> </a:t>
            </a:r>
            <a:r>
              <a:rPr lang="en-IN" sz="2000" b="1">
                <a:solidFill>
                  <a:srgbClr val="202124"/>
                </a:solidFill>
                <a:highlight>
                  <a:srgbClr val="FFFFFF"/>
                </a:highlight>
                <a:latin typeface="Calibri"/>
                <a:ea typeface="Calibri"/>
                <a:cs typeface="Calibri"/>
                <a:sym typeface="Calibri"/>
              </a:rPr>
              <a:t>(AXI)</a:t>
            </a:r>
            <a:r>
              <a:rPr lang="en-IN" sz="2000" b="1">
                <a:solidFill>
                  <a:schemeClr val="dk1"/>
                </a:solidFill>
                <a:latin typeface="Calibri"/>
                <a:ea typeface="Calibri"/>
                <a:cs typeface="Calibri"/>
                <a:sym typeface="Calibri"/>
              </a:rPr>
              <a:t> </a:t>
            </a:r>
            <a:endParaRPr sz="2000" b="1">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Wide range of external multi-standard I/O</a:t>
            </a:r>
            <a:endParaRPr sz="2000">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 High performance integrated serial transceivers</a:t>
            </a:r>
            <a:endParaRPr sz="2000">
              <a:solidFill>
                <a:schemeClr val="dk1"/>
              </a:solidFill>
              <a:latin typeface="Calibri"/>
              <a:ea typeface="Calibri"/>
              <a:cs typeface="Calibri"/>
              <a:sym typeface="Calibri"/>
            </a:endParaRPr>
          </a:p>
          <a:p>
            <a:pPr marL="914400" lvl="1" indent="-355600" algn="l" rtl="0">
              <a:spcBef>
                <a:spcPts val="0"/>
              </a:spcBef>
              <a:spcAft>
                <a:spcPts val="0"/>
              </a:spcAft>
              <a:buClr>
                <a:schemeClr val="dk1"/>
              </a:buClr>
              <a:buSzPts val="2000"/>
              <a:buFont typeface="Calibri"/>
              <a:buChar char="○"/>
            </a:pPr>
            <a:r>
              <a:rPr lang="en-IN" sz="2000">
                <a:solidFill>
                  <a:schemeClr val="dk1"/>
                </a:solidFill>
                <a:latin typeface="Calibri"/>
                <a:ea typeface="Calibri"/>
                <a:cs typeface="Calibri"/>
                <a:sym typeface="Calibri"/>
              </a:rPr>
              <a:t> Analog to digital converter inputs</a:t>
            </a:r>
            <a:endParaRPr sz="1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7"/>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PS main components</a:t>
            </a:r>
            <a:endParaRPr>
              <a:solidFill>
                <a:srgbClr val="38761D"/>
              </a:solidFill>
              <a:latin typeface="Calibri"/>
              <a:ea typeface="Calibri"/>
              <a:cs typeface="Calibri"/>
              <a:sym typeface="Calibri"/>
            </a:endParaRPr>
          </a:p>
        </p:txBody>
      </p:sp>
      <p:sp>
        <p:nvSpPr>
          <p:cNvPr id="221" name="Google Shape;221;p37"/>
          <p:cNvSpPr txBox="1"/>
          <p:nvPr/>
        </p:nvSpPr>
        <p:spPr>
          <a:xfrm>
            <a:off x="406400" y="1586600"/>
            <a:ext cx="8327700" cy="49254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SzPts val="1700"/>
              <a:buFont typeface="Calibri"/>
              <a:buAutoNum type="alphaUcPeriod"/>
            </a:pPr>
            <a:r>
              <a:rPr lang="en-IN" sz="1700" b="1">
                <a:latin typeface="Calibri"/>
                <a:ea typeface="Calibri"/>
                <a:cs typeface="Calibri"/>
                <a:sym typeface="Calibri"/>
              </a:rPr>
              <a:t> </a:t>
            </a:r>
            <a:r>
              <a:rPr lang="en-IN" sz="2000" b="1">
                <a:latin typeface="Calibri"/>
                <a:ea typeface="Calibri"/>
                <a:cs typeface="Calibri"/>
                <a:sym typeface="Calibri"/>
              </a:rPr>
              <a:t>Dual Core ARM cortex A9 processor </a:t>
            </a:r>
            <a:r>
              <a:rPr lang="en-IN" sz="2000" b="1">
                <a:solidFill>
                  <a:srgbClr val="134F5C"/>
                </a:solidFill>
                <a:latin typeface="Calibri"/>
                <a:ea typeface="Calibri"/>
                <a:cs typeface="Calibri"/>
                <a:sym typeface="Calibri"/>
              </a:rPr>
              <a:t>(Harvard Architecture)</a:t>
            </a:r>
            <a:endParaRPr sz="2000" b="1">
              <a:solidFill>
                <a:srgbClr val="134F5C"/>
              </a:solidFill>
              <a:latin typeface="Calibri"/>
              <a:ea typeface="Calibri"/>
              <a:cs typeface="Calibri"/>
              <a:sym typeface="Calibri"/>
            </a:endParaRPr>
          </a:p>
          <a:p>
            <a:pPr marL="914400" lvl="1" indent="-355600" algn="l" rtl="0">
              <a:spcBef>
                <a:spcPts val="0"/>
              </a:spcBef>
              <a:spcAft>
                <a:spcPts val="0"/>
              </a:spcAft>
              <a:buSzPts val="2000"/>
              <a:buFont typeface="Calibri"/>
              <a:buAutoNum type="alphaLcPeriod"/>
            </a:pPr>
            <a:r>
              <a:rPr lang="en-IN" sz="2000">
                <a:latin typeface="Calibri"/>
                <a:ea typeface="Calibri"/>
                <a:cs typeface="Calibri"/>
                <a:sym typeface="Calibri"/>
              </a:rPr>
              <a:t>Has allotted instruction </a:t>
            </a:r>
            <a:r>
              <a:rPr lang="en-IN" sz="2000" b="1">
                <a:solidFill>
                  <a:srgbClr val="134F5C"/>
                </a:solidFill>
                <a:latin typeface="Calibri"/>
                <a:ea typeface="Calibri"/>
                <a:cs typeface="Calibri"/>
                <a:sym typeface="Calibri"/>
              </a:rPr>
              <a:t>level-1</a:t>
            </a:r>
            <a:r>
              <a:rPr lang="en-IN" sz="2000">
                <a:latin typeface="Calibri"/>
                <a:ea typeface="Calibri"/>
                <a:cs typeface="Calibri"/>
                <a:sym typeface="Calibri"/>
              </a:rPr>
              <a:t> cache </a:t>
            </a:r>
            <a:r>
              <a:rPr lang="en-IN" sz="2000" b="1">
                <a:solidFill>
                  <a:srgbClr val="134F5C"/>
                </a:solidFill>
                <a:latin typeface="Calibri"/>
                <a:ea typeface="Calibri"/>
                <a:cs typeface="Calibri"/>
                <a:sym typeface="Calibri"/>
              </a:rPr>
              <a:t>(32KB)</a:t>
            </a:r>
            <a:endParaRPr sz="2000" b="1">
              <a:solidFill>
                <a:srgbClr val="134F5C"/>
              </a:solidFill>
              <a:latin typeface="Calibri"/>
              <a:ea typeface="Calibri"/>
              <a:cs typeface="Calibri"/>
              <a:sym typeface="Calibri"/>
            </a:endParaRPr>
          </a:p>
          <a:p>
            <a:pPr marL="457200" lvl="0" indent="-355600" algn="l" rtl="0">
              <a:spcBef>
                <a:spcPts val="0"/>
              </a:spcBef>
              <a:spcAft>
                <a:spcPts val="0"/>
              </a:spcAft>
              <a:buSzPts val="2000"/>
              <a:buFont typeface="Calibri"/>
              <a:buAutoNum type="alphaUcPeriod"/>
            </a:pPr>
            <a:r>
              <a:rPr lang="en-IN" sz="2000" b="1">
                <a:latin typeface="Calibri"/>
                <a:ea typeface="Calibri"/>
                <a:cs typeface="Calibri"/>
                <a:sym typeface="Calibri"/>
              </a:rPr>
              <a:t>Interrupt controller</a:t>
            </a:r>
            <a:endParaRPr sz="2000" b="1">
              <a:latin typeface="Calibri"/>
              <a:ea typeface="Calibri"/>
              <a:cs typeface="Calibri"/>
              <a:sym typeface="Calibri"/>
            </a:endParaRPr>
          </a:p>
          <a:p>
            <a:pPr marL="457200" lvl="0" indent="-355600" algn="l" rtl="0">
              <a:spcBef>
                <a:spcPts val="0"/>
              </a:spcBef>
              <a:spcAft>
                <a:spcPts val="0"/>
              </a:spcAft>
              <a:buSzPts val="2000"/>
              <a:buFont typeface="Calibri"/>
              <a:buAutoNum type="alphaUcPeriod"/>
            </a:pPr>
            <a:r>
              <a:rPr lang="en-IN" sz="2000" b="1">
                <a:latin typeface="Calibri"/>
                <a:ea typeface="Calibri"/>
                <a:cs typeface="Calibri"/>
                <a:sym typeface="Calibri"/>
              </a:rPr>
              <a:t>Shared level-2 cache of </a:t>
            </a:r>
            <a:r>
              <a:rPr lang="en-IN" sz="2000" b="1">
                <a:solidFill>
                  <a:srgbClr val="134F5C"/>
                </a:solidFill>
                <a:latin typeface="Calibri"/>
                <a:ea typeface="Calibri"/>
                <a:cs typeface="Calibri"/>
                <a:sym typeface="Calibri"/>
              </a:rPr>
              <a:t>512 KB</a:t>
            </a:r>
            <a:r>
              <a:rPr lang="en-IN" sz="2000" b="1">
                <a:latin typeface="Calibri"/>
                <a:ea typeface="Calibri"/>
                <a:cs typeface="Calibri"/>
                <a:sym typeface="Calibri"/>
              </a:rPr>
              <a:t> </a:t>
            </a:r>
            <a:endParaRPr sz="2000" b="1">
              <a:latin typeface="Calibri"/>
              <a:ea typeface="Calibri"/>
              <a:cs typeface="Calibri"/>
              <a:sym typeface="Calibri"/>
            </a:endParaRPr>
          </a:p>
          <a:p>
            <a:pPr marL="457200" lvl="0" indent="-355600" algn="l" rtl="0">
              <a:spcBef>
                <a:spcPts val="0"/>
              </a:spcBef>
              <a:spcAft>
                <a:spcPts val="0"/>
              </a:spcAft>
              <a:buSzPts val="2000"/>
              <a:buFont typeface="Calibri"/>
              <a:buAutoNum type="alphaUcPeriod"/>
            </a:pPr>
            <a:r>
              <a:rPr lang="en-IN" sz="2000" b="1">
                <a:latin typeface="Calibri"/>
                <a:ea typeface="Calibri"/>
                <a:cs typeface="Calibri"/>
                <a:sym typeface="Calibri"/>
              </a:rPr>
              <a:t>Snoop control Unit</a:t>
            </a:r>
            <a:endParaRPr sz="2000" b="1">
              <a:latin typeface="Calibri"/>
              <a:ea typeface="Calibri"/>
              <a:cs typeface="Calibri"/>
              <a:sym typeface="Calibri"/>
            </a:endParaRPr>
          </a:p>
          <a:p>
            <a:pPr marL="914400" lvl="1" indent="-355600" algn="l" rtl="0">
              <a:spcBef>
                <a:spcPts val="0"/>
              </a:spcBef>
              <a:spcAft>
                <a:spcPts val="0"/>
              </a:spcAft>
              <a:buSzPts val="2000"/>
              <a:buFont typeface="Calibri"/>
              <a:buAutoNum type="alphaLcPeriod"/>
            </a:pPr>
            <a:r>
              <a:rPr lang="en-IN" sz="2000">
                <a:latin typeface="Calibri"/>
                <a:ea typeface="Calibri"/>
                <a:cs typeface="Calibri"/>
                <a:sym typeface="Calibri"/>
              </a:rPr>
              <a:t>To keep contents of cache coherent</a:t>
            </a:r>
            <a:endParaRPr sz="2000">
              <a:latin typeface="Calibri"/>
              <a:ea typeface="Calibri"/>
              <a:cs typeface="Calibri"/>
              <a:sym typeface="Calibri"/>
            </a:endParaRPr>
          </a:p>
          <a:p>
            <a:pPr marL="914400" lvl="1" indent="-355600" algn="l" rtl="0">
              <a:spcBef>
                <a:spcPts val="0"/>
              </a:spcBef>
              <a:spcAft>
                <a:spcPts val="0"/>
              </a:spcAft>
              <a:buSzPts val="2000"/>
              <a:buFont typeface="Calibri"/>
              <a:buAutoNum type="alphaLcPeriod"/>
            </a:pPr>
            <a:r>
              <a:rPr lang="en-IN" sz="2000">
                <a:latin typeface="Calibri"/>
                <a:ea typeface="Calibri"/>
                <a:cs typeface="Calibri"/>
                <a:sym typeface="Calibri"/>
              </a:rPr>
              <a:t>Makes sure either core of processor gets latest instance of variable.</a:t>
            </a:r>
            <a:endParaRPr sz="2000">
              <a:latin typeface="Calibri"/>
              <a:ea typeface="Calibri"/>
              <a:cs typeface="Calibri"/>
              <a:sym typeface="Calibri"/>
            </a:endParaRPr>
          </a:p>
          <a:p>
            <a:pPr marL="457200" lvl="0" indent="-355600" algn="l" rtl="0">
              <a:spcBef>
                <a:spcPts val="0"/>
              </a:spcBef>
              <a:spcAft>
                <a:spcPts val="0"/>
              </a:spcAft>
              <a:buSzPts val="2000"/>
              <a:buFont typeface="Calibri"/>
              <a:buAutoNum type="alphaUcPeriod"/>
            </a:pPr>
            <a:r>
              <a:rPr lang="en-IN" sz="2000" b="1">
                <a:latin typeface="Calibri"/>
                <a:ea typeface="Calibri"/>
                <a:cs typeface="Calibri"/>
                <a:sym typeface="Calibri"/>
              </a:rPr>
              <a:t>Dedicated DRAM controller</a:t>
            </a:r>
            <a:endParaRPr sz="2000" b="1">
              <a:latin typeface="Calibri"/>
              <a:ea typeface="Calibri"/>
              <a:cs typeface="Calibri"/>
              <a:sym typeface="Calibri"/>
            </a:endParaRPr>
          </a:p>
          <a:p>
            <a:pPr marL="457200" lvl="0" indent="-355600" algn="l" rtl="0">
              <a:spcBef>
                <a:spcPts val="0"/>
              </a:spcBef>
              <a:spcAft>
                <a:spcPts val="0"/>
              </a:spcAft>
              <a:buSzPts val="2000"/>
              <a:buFont typeface="Calibri"/>
              <a:buAutoNum type="alphaUcPeriod"/>
            </a:pPr>
            <a:r>
              <a:rPr lang="en-IN" sz="2000" b="1">
                <a:latin typeface="Calibri"/>
                <a:ea typeface="Calibri"/>
                <a:cs typeface="Calibri"/>
                <a:sym typeface="Calibri"/>
              </a:rPr>
              <a:t>Large number of peripherals</a:t>
            </a:r>
            <a:endParaRPr sz="2000" b="1">
              <a:latin typeface="Calibri"/>
              <a:ea typeface="Calibri"/>
              <a:cs typeface="Calibri"/>
              <a:sym typeface="Calibri"/>
            </a:endParaRPr>
          </a:p>
          <a:p>
            <a:pPr marL="457200" lvl="0" indent="-355600" algn="l" rtl="0">
              <a:spcBef>
                <a:spcPts val="0"/>
              </a:spcBef>
              <a:spcAft>
                <a:spcPts val="0"/>
              </a:spcAft>
              <a:buSzPts val="2000"/>
              <a:buFont typeface="Calibri"/>
              <a:buAutoNum type="alphaUcPeriod"/>
            </a:pPr>
            <a:r>
              <a:rPr lang="en-IN" sz="2000" b="1">
                <a:solidFill>
                  <a:srgbClr val="202124"/>
                </a:solidFill>
                <a:highlight>
                  <a:srgbClr val="FFFFFF"/>
                </a:highlight>
                <a:latin typeface="Calibri"/>
                <a:ea typeface="Calibri"/>
                <a:cs typeface="Calibri"/>
                <a:sym typeface="Calibri"/>
              </a:rPr>
              <a:t>Direct memory access(DMA)</a:t>
            </a:r>
            <a:r>
              <a:rPr lang="en-IN" sz="2000" b="1">
                <a:latin typeface="Calibri"/>
                <a:ea typeface="Calibri"/>
                <a:cs typeface="Calibri"/>
                <a:sym typeface="Calibri"/>
              </a:rPr>
              <a:t> controller</a:t>
            </a:r>
            <a:endParaRPr sz="2000" b="1">
              <a:latin typeface="Calibri"/>
              <a:ea typeface="Calibri"/>
              <a:cs typeface="Calibri"/>
              <a:sym typeface="Calibri"/>
            </a:endParaRPr>
          </a:p>
          <a:p>
            <a:pPr marL="914400" lvl="1" indent="-355600" algn="l" rtl="0">
              <a:spcBef>
                <a:spcPts val="0"/>
              </a:spcBef>
              <a:spcAft>
                <a:spcPts val="0"/>
              </a:spcAft>
              <a:buSzPts val="2000"/>
              <a:buFont typeface="Calibri"/>
              <a:buAutoNum type="alphaLcPeriod"/>
            </a:pPr>
            <a:r>
              <a:rPr lang="en-IN" sz="2000">
                <a:latin typeface="Calibri"/>
                <a:ea typeface="Calibri"/>
                <a:cs typeface="Calibri"/>
                <a:sym typeface="Calibri"/>
              </a:rPr>
              <a:t>Responsible for transfer of data between different components of PS</a:t>
            </a:r>
            <a:endParaRPr sz="2000">
              <a:latin typeface="Calibri"/>
              <a:ea typeface="Calibri"/>
              <a:cs typeface="Calibri"/>
              <a:sym typeface="Calibri"/>
            </a:endParaRPr>
          </a:p>
          <a:p>
            <a:pPr marL="457200" lvl="0" indent="-355600" algn="l" rtl="0">
              <a:spcBef>
                <a:spcPts val="0"/>
              </a:spcBef>
              <a:spcAft>
                <a:spcPts val="0"/>
              </a:spcAft>
              <a:buSzPts val="2000"/>
              <a:buFont typeface="Calibri"/>
              <a:buAutoNum type="alphaUcPeriod"/>
            </a:pPr>
            <a:r>
              <a:rPr lang="en-IN" sz="2000" b="1">
                <a:latin typeface="Calibri"/>
                <a:ea typeface="Calibri"/>
                <a:cs typeface="Calibri"/>
                <a:sym typeface="Calibri"/>
              </a:rPr>
              <a:t>Interconnects (ARM NIC-301)</a:t>
            </a:r>
            <a:endParaRPr sz="2000" b="1">
              <a:latin typeface="Calibri"/>
              <a:ea typeface="Calibri"/>
              <a:cs typeface="Calibri"/>
              <a:sym typeface="Calibri"/>
            </a:endParaRPr>
          </a:p>
          <a:p>
            <a:pPr marL="457200" lvl="0" indent="-355600" algn="l" rtl="0">
              <a:spcBef>
                <a:spcPts val="0"/>
              </a:spcBef>
              <a:spcAft>
                <a:spcPts val="0"/>
              </a:spcAft>
              <a:buSzPts val="2000"/>
              <a:buFont typeface="Calibri"/>
              <a:buAutoNum type="alphaUcPeriod"/>
            </a:pPr>
            <a:r>
              <a:rPr lang="en-IN" sz="2000" b="1">
                <a:latin typeface="Calibri"/>
                <a:ea typeface="Calibri"/>
                <a:cs typeface="Calibri"/>
                <a:sym typeface="Calibri"/>
              </a:rPr>
              <a:t>Fast On chip memory (OCM) - </a:t>
            </a:r>
            <a:r>
              <a:rPr lang="en-IN" sz="2000" b="1">
                <a:solidFill>
                  <a:srgbClr val="134F5C"/>
                </a:solidFill>
                <a:latin typeface="Calibri"/>
                <a:ea typeface="Calibri"/>
                <a:cs typeface="Calibri"/>
                <a:sym typeface="Calibri"/>
              </a:rPr>
              <a:t>256 KB</a:t>
            </a:r>
            <a:endParaRPr sz="2000" b="1">
              <a:solidFill>
                <a:srgbClr val="134F5C"/>
              </a:solidFill>
              <a:latin typeface="Calibri"/>
              <a:ea typeface="Calibri"/>
              <a:cs typeface="Calibri"/>
              <a:sym typeface="Calibri"/>
            </a:endParaRPr>
          </a:p>
          <a:p>
            <a:pPr marL="457200" lvl="0" indent="-355600" algn="l" rtl="0">
              <a:spcBef>
                <a:spcPts val="0"/>
              </a:spcBef>
              <a:spcAft>
                <a:spcPts val="0"/>
              </a:spcAft>
              <a:buSzPts val="2000"/>
              <a:buFont typeface="Calibri"/>
              <a:buAutoNum type="alphaUcPeriod"/>
            </a:pPr>
            <a:r>
              <a:rPr lang="en-IN" sz="2000" b="1">
                <a:latin typeface="Calibri"/>
                <a:ea typeface="Calibri"/>
                <a:cs typeface="Calibri"/>
                <a:sym typeface="Calibri"/>
              </a:rPr>
              <a:t>Timers</a:t>
            </a:r>
            <a:endParaRPr sz="2000" b="1">
              <a:latin typeface="Calibri"/>
              <a:ea typeface="Calibri"/>
              <a:cs typeface="Calibri"/>
              <a:sym typeface="Calibri"/>
            </a:endParaRPr>
          </a:p>
          <a:p>
            <a:pPr marL="45720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8"/>
          <p:cNvSpPr txBox="1">
            <a:spLocks noGrp="1"/>
          </p:cNvSpPr>
          <p:nvPr>
            <p:ph type="body" idx="1"/>
          </p:nvPr>
        </p:nvSpPr>
        <p:spPr>
          <a:xfrm>
            <a:off x="406400" y="152400"/>
            <a:ext cx="8432700" cy="114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a:solidFill>
                  <a:srgbClr val="38761D"/>
                </a:solidFill>
                <a:latin typeface="Calibri"/>
                <a:ea typeface="Calibri"/>
                <a:cs typeface="Calibri"/>
                <a:sym typeface="Calibri"/>
              </a:rPr>
              <a:t>Application Processing Unit (APU)</a:t>
            </a:r>
            <a:endParaRPr>
              <a:solidFill>
                <a:srgbClr val="38761D"/>
              </a:solidFill>
              <a:latin typeface="Calibri"/>
              <a:ea typeface="Calibri"/>
              <a:cs typeface="Calibri"/>
              <a:sym typeface="Calibri"/>
            </a:endParaRPr>
          </a:p>
        </p:txBody>
      </p:sp>
      <p:sp>
        <p:nvSpPr>
          <p:cNvPr id="228" name="Google Shape;228;p38"/>
          <p:cNvSpPr txBox="1"/>
          <p:nvPr/>
        </p:nvSpPr>
        <p:spPr>
          <a:xfrm>
            <a:off x="762000" y="1646475"/>
            <a:ext cx="10452900" cy="5048700"/>
          </a:xfrm>
          <a:prstGeom prst="rect">
            <a:avLst/>
          </a:prstGeom>
          <a:noFill/>
          <a:ln>
            <a:noFill/>
          </a:ln>
        </p:spPr>
        <p:txBody>
          <a:bodyPr spcFirstLastPara="1" wrap="square" lIns="91425" tIns="91425" rIns="91425" bIns="91425" anchor="t" anchorCtr="0">
            <a:spAutoFit/>
          </a:bodyPr>
          <a:lstStyle/>
          <a:p>
            <a:pPr marL="457200" lvl="0" indent="-330200" algn="just" rtl="0">
              <a:spcBef>
                <a:spcPts val="0"/>
              </a:spcBef>
              <a:spcAft>
                <a:spcPts val="0"/>
              </a:spcAft>
              <a:buSzPts val="1600"/>
              <a:buFont typeface="Calibri"/>
              <a:buChar char="●"/>
            </a:pPr>
            <a:r>
              <a:rPr lang="en-IN" sz="1600">
                <a:latin typeface="Calibri"/>
                <a:ea typeface="Calibri"/>
                <a:cs typeface="Calibri"/>
                <a:sym typeface="Calibri"/>
              </a:rPr>
              <a:t>One processor, for single-core devices, or two processors, for dual-core devices, are housed in the application processing unit (APU), which is part of the PS. These are Arm </a:t>
            </a:r>
            <a:r>
              <a:rPr lang="en-IN" sz="1600">
                <a:solidFill>
                  <a:srgbClr val="1155CC"/>
                </a:solidFill>
                <a:latin typeface="Calibri"/>
                <a:ea typeface="Calibri"/>
                <a:cs typeface="Calibri"/>
                <a:sym typeface="Calibri"/>
              </a:rPr>
              <a:t>Cortex-A9 processors</a:t>
            </a:r>
            <a:r>
              <a:rPr lang="en-IN" sz="1600">
                <a:latin typeface="Calibri"/>
                <a:ea typeface="Calibri"/>
                <a:cs typeface="Calibri"/>
                <a:sym typeface="Calibri"/>
              </a:rPr>
              <a:t> that share a 512 KB L2 cache with NEON coprocessors. Two distinct </a:t>
            </a:r>
            <a:r>
              <a:rPr lang="en-IN" sz="1600">
                <a:solidFill>
                  <a:srgbClr val="1155CC"/>
                </a:solidFill>
                <a:latin typeface="Calibri"/>
                <a:ea typeface="Calibri"/>
                <a:cs typeface="Calibri"/>
                <a:sym typeface="Calibri"/>
              </a:rPr>
              <a:t>32 KB L1 caches</a:t>
            </a:r>
            <a:r>
              <a:rPr lang="en-IN" sz="1600">
                <a:latin typeface="Calibri"/>
                <a:ea typeface="Calibri"/>
                <a:cs typeface="Calibri"/>
                <a:sym typeface="Calibri"/>
              </a:rPr>
              <a:t> for instructions and data are implemented in each processor, making each one a high-performance and low-power core. The Arm v7 architecture is used by the Cortex-A9 CPU. The media and signal processing architecture of the </a:t>
            </a:r>
            <a:r>
              <a:rPr lang="en-IN" sz="1600">
                <a:solidFill>
                  <a:srgbClr val="1155CC"/>
                </a:solidFill>
                <a:latin typeface="Calibri"/>
                <a:ea typeface="Calibri"/>
                <a:cs typeface="Calibri"/>
                <a:sym typeface="Calibri"/>
              </a:rPr>
              <a:t>NEON co-processor</a:t>
            </a:r>
            <a:r>
              <a:rPr lang="en-IN" sz="1600">
                <a:latin typeface="Calibri"/>
                <a:ea typeface="Calibri"/>
                <a:cs typeface="Calibri"/>
                <a:sym typeface="Calibri"/>
              </a:rPr>
              <a:t> adds instructions that focus on 3D graphics, audio, video, image, and voice processing.</a:t>
            </a:r>
            <a:endParaRPr sz="1600">
              <a:latin typeface="Calibri"/>
              <a:ea typeface="Calibri"/>
              <a:cs typeface="Calibri"/>
              <a:sym typeface="Calibri"/>
            </a:endParaRPr>
          </a:p>
          <a:p>
            <a:pPr marL="0" lvl="0" indent="0" algn="just" rtl="0">
              <a:spcBef>
                <a:spcPts val="0"/>
              </a:spcBef>
              <a:spcAft>
                <a:spcPts val="0"/>
              </a:spcAft>
              <a:buNone/>
            </a:pPr>
            <a:endParaRPr sz="1600">
              <a:latin typeface="Calibri"/>
              <a:ea typeface="Calibri"/>
              <a:cs typeface="Calibri"/>
              <a:sym typeface="Calibri"/>
            </a:endParaRPr>
          </a:p>
          <a:p>
            <a:pPr marL="457200" lvl="0" indent="-330200" algn="just" rtl="0">
              <a:spcBef>
                <a:spcPts val="0"/>
              </a:spcBef>
              <a:spcAft>
                <a:spcPts val="0"/>
              </a:spcAft>
              <a:buSzPts val="1600"/>
              <a:buFont typeface="Calibri"/>
              <a:buChar char="●"/>
            </a:pPr>
            <a:r>
              <a:rPr lang="en-IN" sz="1600">
                <a:latin typeface="Calibri"/>
                <a:ea typeface="Calibri"/>
                <a:cs typeface="Calibri"/>
                <a:sym typeface="Calibri"/>
              </a:rPr>
              <a:t>The Cortex-A9 processor(s) in the APU are set up in an MP configuration, with a </a:t>
            </a:r>
            <a:r>
              <a:rPr lang="en-IN" sz="1600">
                <a:solidFill>
                  <a:srgbClr val="CC0000"/>
                </a:solidFill>
                <a:latin typeface="Calibri"/>
                <a:ea typeface="Calibri"/>
                <a:cs typeface="Calibri"/>
                <a:sym typeface="Calibri"/>
              </a:rPr>
              <a:t>snoop control unit (SCU) in charge of ensuring that the two processors' L1 caches are coherent and that the ACP interface from the PL</a:t>
            </a:r>
            <a:r>
              <a:rPr lang="en-IN" sz="1600">
                <a:latin typeface="Calibri"/>
                <a:ea typeface="Calibri"/>
                <a:cs typeface="Calibri"/>
                <a:sym typeface="Calibri"/>
              </a:rPr>
              <a:t>. </a:t>
            </a:r>
            <a:r>
              <a:rPr lang="en-IN" sz="1600">
                <a:solidFill>
                  <a:srgbClr val="1155CC"/>
                </a:solidFill>
                <a:latin typeface="Calibri"/>
                <a:ea typeface="Calibri"/>
                <a:cs typeface="Calibri"/>
                <a:sym typeface="Calibri"/>
              </a:rPr>
              <a:t>A shared, unified level-two (L2) cache with a capacity of 512 KB is available for data and instructions to boost performance</a:t>
            </a:r>
            <a:r>
              <a:rPr lang="en-IN" sz="1600">
                <a:latin typeface="Calibri"/>
                <a:ea typeface="Calibri"/>
                <a:cs typeface="Calibri"/>
                <a:sym typeface="Calibri"/>
              </a:rPr>
              <a:t>. A 256 KB on-chip memory (OCM) module that offers low-latency memory runs in parallel with the L2 cache.</a:t>
            </a:r>
            <a:endParaRPr sz="1600">
              <a:latin typeface="Calibri"/>
              <a:ea typeface="Calibri"/>
              <a:cs typeface="Calibri"/>
              <a:sym typeface="Calibri"/>
            </a:endParaRPr>
          </a:p>
          <a:p>
            <a:pPr marL="0" lvl="0" indent="0" algn="just" rtl="0">
              <a:spcBef>
                <a:spcPts val="0"/>
              </a:spcBef>
              <a:spcAft>
                <a:spcPts val="0"/>
              </a:spcAft>
              <a:buNone/>
            </a:pPr>
            <a:endParaRPr sz="1600">
              <a:latin typeface="Calibri"/>
              <a:ea typeface="Calibri"/>
              <a:cs typeface="Calibri"/>
              <a:sym typeface="Calibri"/>
            </a:endParaRPr>
          </a:p>
          <a:p>
            <a:pPr marL="457200" lvl="0" indent="-330200" algn="just" rtl="0">
              <a:spcBef>
                <a:spcPts val="0"/>
              </a:spcBef>
              <a:spcAft>
                <a:spcPts val="0"/>
              </a:spcAft>
              <a:buSzPts val="1600"/>
              <a:buFont typeface="Calibri"/>
              <a:buChar char="●"/>
            </a:pPr>
            <a:r>
              <a:rPr lang="en-IN" sz="1600">
                <a:latin typeface="Calibri"/>
                <a:ea typeface="Calibri"/>
                <a:cs typeface="Calibri"/>
                <a:sym typeface="Calibri"/>
              </a:rPr>
              <a:t>The programmable logic (PL) and the APU can communicate more easily thanks to an accelerator coherency port (ACP). The PL can construct an AXI master that can access the L2 and OCM while preserving memory coherency with the CPU L1 caches thanks to this 64-bit AXI interface.</a:t>
            </a:r>
            <a:endParaRPr sz="1600">
              <a:latin typeface="Calibri"/>
              <a:ea typeface="Calibri"/>
              <a:cs typeface="Calibri"/>
              <a:sym typeface="Calibri"/>
            </a:endParaRPr>
          </a:p>
          <a:p>
            <a:pPr marL="0" lvl="0" indent="0" algn="just" rtl="0">
              <a:spcBef>
                <a:spcPts val="0"/>
              </a:spcBef>
              <a:spcAft>
                <a:spcPts val="0"/>
              </a:spcAft>
              <a:buNone/>
            </a:pPr>
            <a:endParaRPr sz="1600">
              <a:latin typeface="Calibri"/>
              <a:ea typeface="Calibri"/>
              <a:cs typeface="Calibri"/>
              <a:sym typeface="Calibri"/>
            </a:endParaRPr>
          </a:p>
          <a:p>
            <a:pPr marL="0" lvl="0" indent="0" algn="just" rtl="0">
              <a:spcBef>
                <a:spcPts val="0"/>
              </a:spcBef>
              <a:spcAft>
                <a:spcPts val="0"/>
              </a:spcAft>
              <a:buNone/>
            </a:pPr>
            <a:endParaRPr sz="1600">
              <a:latin typeface="Calibri"/>
              <a:ea typeface="Calibri"/>
              <a:cs typeface="Calibri"/>
              <a:sym typeface="Calibri"/>
            </a:endParaRPr>
          </a:p>
          <a:p>
            <a:pPr marL="0" lvl="0" indent="0" algn="just" rtl="0">
              <a:spcBef>
                <a:spcPts val="0"/>
              </a:spcBef>
              <a:spcAft>
                <a:spcPts val="0"/>
              </a:spcAft>
              <a:buNone/>
            </a:pPr>
            <a:endParaRPr sz="1600">
              <a:latin typeface="Calibri"/>
              <a:ea typeface="Calibri"/>
              <a:cs typeface="Calibri"/>
              <a:sym typeface="Calibri"/>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TotalTime>
  <Words>3481</Words>
  <Application>Microsoft Office PowerPoint</Application>
  <PresentationFormat>Widescreen</PresentationFormat>
  <Paragraphs>314</Paragraphs>
  <Slides>51</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51</vt:i4>
      </vt:variant>
    </vt:vector>
  </HeadingPairs>
  <TitlesOfParts>
    <vt:vector size="58" baseType="lpstr">
      <vt:lpstr>Arial</vt:lpstr>
      <vt:lpstr>Calibri</vt:lpstr>
      <vt:lpstr>Calibri Light</vt:lpstr>
      <vt:lpstr>Cambria</vt:lpstr>
      <vt:lpstr>inter-regular</vt:lpstr>
      <vt:lpstr>Söhne</vt:lpstr>
      <vt:lpstr>Office Theme</vt:lpstr>
      <vt:lpstr>Hardware-Software Co-design of K-means algorithm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Hardware-Software Co-design of K-means algorithm</dc:title>
  <dc:creator>ginni singh</dc:creator>
  <cp:lastModifiedBy>Aatib Mohammad</cp:lastModifiedBy>
  <cp:revision>6</cp:revision>
  <dcterms:created xsi:type="dcterms:W3CDTF">2023-05-05T03:35:47Z</dcterms:created>
  <dcterms:modified xsi:type="dcterms:W3CDTF">2023-12-18T03:56:19Z</dcterms:modified>
</cp:coreProperties>
</file>

<file path=docProps/thumbnail.jpeg>
</file>